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445" r:id="rId2"/>
    <p:sldId id="1374" r:id="rId3"/>
    <p:sldId id="1435" r:id="rId4"/>
    <p:sldId id="1439" r:id="rId5"/>
    <p:sldId id="1444" r:id="rId6"/>
    <p:sldId id="1418" r:id="rId7"/>
    <p:sldId id="1420" r:id="rId8"/>
    <p:sldId id="1440" r:id="rId9"/>
    <p:sldId id="1541" r:id="rId10"/>
    <p:sldId id="1494" r:id="rId11"/>
    <p:sldId id="1495" r:id="rId12"/>
    <p:sldId id="1496" r:id="rId13"/>
    <p:sldId id="1497" r:id="rId14"/>
    <p:sldId id="1498" r:id="rId15"/>
    <p:sldId id="1499" r:id="rId16"/>
    <p:sldId id="1504" r:id="rId17"/>
    <p:sldId id="1505" r:id="rId18"/>
    <p:sldId id="1542" r:id="rId19"/>
    <p:sldId id="1511" r:id="rId20"/>
    <p:sldId id="1515" r:id="rId21"/>
    <p:sldId id="1516" r:id="rId22"/>
    <p:sldId id="1518" r:id="rId23"/>
    <p:sldId id="1519" r:id="rId24"/>
    <p:sldId id="1520" r:id="rId25"/>
    <p:sldId id="1521" r:id="rId26"/>
    <p:sldId id="1522" r:id="rId27"/>
    <p:sldId id="1525" r:id="rId28"/>
    <p:sldId id="1526" r:id="rId29"/>
    <p:sldId id="1527" r:id="rId30"/>
    <p:sldId id="1528" r:id="rId31"/>
    <p:sldId id="1529" r:id="rId32"/>
    <p:sldId id="1530" r:id="rId33"/>
    <p:sldId id="1531" r:id="rId34"/>
    <p:sldId id="1532" r:id="rId35"/>
    <p:sldId id="1543" r:id="rId36"/>
    <p:sldId id="2325" r:id="rId37"/>
    <p:sldId id="2326" r:id="rId38"/>
    <p:sldId id="2327" r:id="rId39"/>
    <p:sldId id="2328" r:id="rId40"/>
    <p:sldId id="2329" r:id="rId41"/>
    <p:sldId id="2330" r:id="rId42"/>
    <p:sldId id="2331" r:id="rId43"/>
    <p:sldId id="2332" r:id="rId44"/>
    <p:sldId id="1547" r:id="rId45"/>
    <p:sldId id="2333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6366" autoAdjust="0"/>
  </p:normalViewPr>
  <p:slideViewPr>
    <p:cSldViewPr snapToGrid="0">
      <p:cViewPr varScale="1">
        <p:scale>
          <a:sx n="109" d="100"/>
          <a:sy n="109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E74C-0388-460B-8A1A-12262F716AB4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2EA6-5A00-4649-A385-8C3D605DC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1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7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6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52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00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0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09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3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73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17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797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59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656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8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35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83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02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62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16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465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396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4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559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48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23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00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20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0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87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14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21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11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43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801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0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985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51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68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93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4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0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5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51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6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5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38839-3093-4729-8FEC-B8F7E98C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6451D4-D3E9-4B1A-95FF-7D3B8AF5E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796E7-D825-4C6E-BB57-A7CD8789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9B286-5F09-4022-9FBE-42A79B11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49831-1415-4A89-9C0F-0B710298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B03DE-A4A4-4F0A-A9BD-028DD3FC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4C1679-A24E-4034-B873-263855CD3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25EB0-BC97-43A3-83EE-556D5C86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40581-EA82-4D2B-98B5-74D4D112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EE154-45E0-4D8D-8A71-8D4CF08F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7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EE343A-5B65-4716-95F1-9E48DCD8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F6630-FD54-4703-A7DD-DF2E514B5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3D9D7-7F8E-4C14-8CA9-F338013D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EEFCF-892B-49DF-A6EE-D431C832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F0452-FBD7-4399-AEDE-FC430C2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8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73D5CAC-F429-4F2F-9F7B-6223C359040B}"/>
              </a:ext>
            </a:extLst>
          </p:cNvPr>
          <p:cNvSpPr txBox="1"/>
          <p:nvPr userDrawn="1"/>
        </p:nvSpPr>
        <p:spPr>
          <a:xfrm>
            <a:off x="76200" y="117475"/>
            <a:ext cx="1701800" cy="676275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98" b="1" spc="-15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598" b="1" spc="-150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4DE135-33BF-4676-B43F-8AA62673A58B}"/>
              </a:ext>
            </a:extLst>
          </p:cNvPr>
          <p:cNvCxnSpPr/>
          <p:nvPr userDrawn="1"/>
        </p:nvCxnSpPr>
        <p:spPr>
          <a:xfrm>
            <a:off x="1562100" y="693738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65028"/>
      </p:ext>
    </p:extLst>
  </p:cSld>
  <p:clrMapOvr>
    <a:masterClrMapping/>
  </p:clrMapOvr>
  <p:transition spd="slow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F371C-923A-4556-89D9-6D9283A0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452F5-C1B4-4538-A3E8-6DDD4E3F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D3449-79F7-4668-B887-D81CE8C8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3B59D-BF5B-4DBC-9568-C8AAA663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40E4E-BBD4-4D8B-98E4-EA30CF02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BCA1D-712E-4F01-BAE5-8839C0DA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37AA-2A2A-48D0-8688-D6F59D66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A6700-85CF-420A-ABAE-FF91735E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2237A-DAB1-4E98-8B5B-CC1845DB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D0C69-48ED-4B44-A7D1-9AE23383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6A286-E7EE-4D49-B4B0-76832A50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39823-13D0-4FEF-A29A-E79B58662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9679F6-6354-42A0-8470-199F28220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206FB-A032-418A-BB97-4CE861AB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38BE2-4D63-4513-89E9-8162B99B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7CBF8-AFBC-4D68-AF29-C94A970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5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09053-D199-4CC7-98FA-E112AB4B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E4443-2D08-45C3-A860-96FD1AF4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96351A-C85B-412D-9175-4D3FD33ED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DAADB-9A7A-4973-AE1B-CED0F830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AFD96D-F559-4505-952C-8BA09BFA9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5D621F-C4F8-4B34-A7F6-16826D05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B6E70F-70C0-4744-BA5C-79003E6B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C0EED7-721D-410A-8683-671A021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5F9F-E778-4AF2-97CA-47B468DC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461C9F-E0FE-424D-BAD5-9433FCE0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30F9B-24B1-4F3C-B51F-EF11DC10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B3E22-D4E5-4B77-801C-2F976DD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E8AAB-8A93-4DA4-91BB-AA1694AF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338EE8-71EA-462E-A54F-FCC3FC6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FFFDF-496B-4AE6-A7F6-4838B6C6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2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B799E-158D-4F13-B1D8-75C44E56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3B7AF-9C05-48B9-B50C-1D3595D5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83C59-6E43-49DE-9EA3-A9A734C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972035-E581-4546-A646-9CE73C3E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6B245-4FB7-4C26-88C6-480F9328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EA37DF-1C3E-4187-9F19-56F9CF40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3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CBD2-48C7-4DD4-85B9-665DB9CA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43F06E-1C36-4C66-9E8E-1B38D38BB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AACA3-D5EA-4976-B46A-426D9DD6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97B16B-9109-428A-AA9F-6433D823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6ED09-92F3-4027-B4D7-6B8809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E1814-E277-48BF-A37C-B8DC2307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2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591E61-2795-47C4-BFA6-697F942D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4E90BB-9C04-4BA4-8EBF-3BD6F7FF9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6B6A8-6B45-45E5-A763-39B87EAC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4364-00D7-41EA-9F35-087FAD37449B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0F76C-578E-4398-A65C-C96041DE2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1C9BE-7819-4C7C-BFE7-801F21DF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073">
            <a:extLst>
              <a:ext uri="{FF2B5EF4-FFF2-40B4-BE49-F238E27FC236}">
                <a16:creationId xmlns:a16="http://schemas.microsoft.com/office/drawing/2014/main" id="{F7D2571E-1D87-457C-8CCC-C3C98F94D652}"/>
              </a:ext>
            </a:extLst>
          </p:cNvPr>
          <p:cNvSpPr>
            <a:spLocks noGrp="1"/>
          </p:cNvSpPr>
          <p:nvPr/>
        </p:nvSpPr>
        <p:spPr>
          <a:xfrm>
            <a:off x="2390775" y="3140075"/>
            <a:ext cx="7772400" cy="9509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noProof="1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charset="-122"/>
                <a:ea typeface="KaiTi" panose="02010609060101010101" charset="-122"/>
                <a:cs typeface="Times New Roman" panose="02020603050405020304" pitchFamily="2" charset="0"/>
              </a:rPr>
              <a:t>离散数学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noProof="1">
                <a:solidFill>
                  <a:srgbClr val="0066FF"/>
                </a:solidFill>
                <a:latin typeface="Arial Black" panose="020B0A04020102020204" charset="0"/>
                <a:ea typeface="+mn-ea"/>
                <a:cs typeface="Times New Roman" panose="02020603050405020304" pitchFamily="2" charset="0"/>
              </a:rPr>
              <a:t>Discrete Mathematics</a:t>
            </a:r>
          </a:p>
        </p:txBody>
      </p:sp>
      <p:sp>
        <p:nvSpPr>
          <p:cNvPr id="4100" name="矩形 3074">
            <a:extLst>
              <a:ext uri="{FF2B5EF4-FFF2-40B4-BE49-F238E27FC236}">
                <a16:creationId xmlns:a16="http://schemas.microsoft.com/office/drawing/2014/main" id="{AA238628-3C73-45C1-88BF-CA2DFF4F68C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85900" y="4337050"/>
            <a:ext cx="91043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计算机学院 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吴亦奇  </a:t>
            </a:r>
            <a:r>
              <a:rPr lang="en-US" altLang="zh-CN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wuyq</a:t>
            </a:r>
            <a:r>
              <a:rPr lang="zh-CN" altLang="en-US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@cug.edu.cn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1" name="内容占位符 3076">
            <a:extLst>
              <a:ext uri="{FF2B5EF4-FFF2-40B4-BE49-F238E27FC236}">
                <a16:creationId xmlns:a16="http://schemas.microsoft.com/office/drawing/2014/main" id="{31156996-2154-42A9-9D69-9E3C40E3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052513"/>
            <a:ext cx="9137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1093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0F4929-8E14-4666-8022-82F3D6D923E9}"/>
              </a:ext>
            </a:extLst>
          </p:cNvPr>
          <p:cNvSpPr txBox="1"/>
          <p:nvPr/>
        </p:nvSpPr>
        <p:spPr>
          <a:xfrm>
            <a:off x="1822223" y="1343003"/>
            <a:ext cx="8795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的一个关系，如果对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每一个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x∈X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唯一的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y∈Y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属于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，则称关系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X</a:t>
            </a:r>
            <a:r>
              <a:rPr kumimoji="1"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… 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时，称 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元函数。函数也称为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映射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变换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76A3FF-6D6F-400C-A309-683E0A4D66CC}"/>
              </a:ext>
            </a:extLst>
          </p:cNvPr>
          <p:cNvSpPr txBox="1"/>
          <p:nvPr/>
        </p:nvSpPr>
        <p:spPr>
          <a:xfrm>
            <a:off x="1751013" y="748208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2A0C9C87-512A-AEDA-FDCC-864FA809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73022"/>
      </p:ext>
    </p:ext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D02166-CF78-472C-BB1D-BEBDF82546D5}"/>
              </a:ext>
            </a:extLst>
          </p:cNvPr>
          <p:cNvSpPr/>
          <p:nvPr/>
        </p:nvSpPr>
        <p:spPr>
          <a:xfrm>
            <a:off x="1571625" y="3347661"/>
            <a:ext cx="875752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XY(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(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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7286BF-AA8B-4643-9759-11A48BADFB52}"/>
              </a:ext>
            </a:extLst>
          </p:cNvPr>
          <p:cNvSpPr/>
          <p:nvPr/>
        </p:nvSpPr>
        <p:spPr>
          <a:xfrm>
            <a:off x="1236771" y="4350218"/>
            <a:ext cx="9494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</a:rPr>
              <a:t>函数概念主要是限制了关系概念中的一对多；但允许多对一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FB3E7B-928C-43F5-8D4B-93A10BF6FE99}"/>
              </a:ext>
            </a:extLst>
          </p:cNvPr>
          <p:cNvSpPr txBox="1"/>
          <p:nvPr/>
        </p:nvSpPr>
        <p:spPr>
          <a:xfrm>
            <a:off x="1677497" y="2272410"/>
            <a:ext cx="308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= X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08EC0F33-D39F-4CCD-4D1B-036F1C55C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994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9">
            <a:extLst>
              <a:ext uri="{FF2B5EF4-FFF2-40B4-BE49-F238E27FC236}">
                <a16:creationId xmlns:a16="http://schemas.microsoft.com/office/drawing/2014/main" id="{6032E292-8A5C-4F24-BDE0-AA7695D8ABDD}"/>
              </a:ext>
            </a:extLst>
          </p:cNvPr>
          <p:cNvGrpSpPr>
            <a:grpSpLocks/>
          </p:cNvGrpSpPr>
          <p:nvPr/>
        </p:nvGrpSpPr>
        <p:grpSpPr bwMode="auto">
          <a:xfrm>
            <a:off x="1009650" y="3067450"/>
            <a:ext cx="5086350" cy="1890712"/>
            <a:chOff x="1584" y="2448"/>
            <a:chExt cx="3204" cy="11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85520AF-FFBD-4997-BE5D-70CDDCB91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96"/>
              <a:ext cx="1296" cy="86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kumimoji="1" lang="en-US" altLang="zh-CN" sz="2400"/>
            </a:p>
            <a:p>
              <a:pPr>
                <a:spcBef>
                  <a:spcPct val="50000"/>
                </a:spcBef>
              </a:pPr>
              <a:endParaRPr lang="en-US" altLang="zh-CN" i="1"/>
            </a:p>
            <a:p>
              <a:pPr eaLnBrk="1" hangingPunct="1"/>
              <a:endParaRPr kumimoji="1" lang="en-US" altLang="zh-CN" sz="2400"/>
            </a:p>
            <a:p>
              <a:pPr eaLnBrk="1" hangingPunct="1"/>
              <a:endParaRPr kumimoji="1" lang="en-US" altLang="zh-CN" sz="2400"/>
            </a:p>
            <a:p>
              <a:pPr eaLnBrk="1" hangingPunct="1"/>
              <a:endParaRPr kumimoji="1" lang="en-US" altLang="zh-CN" sz="2000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A6A262DE-DFCE-445B-98F6-DB961F831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2448"/>
              <a:ext cx="1344" cy="86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kumimoji="1" lang="en-US" altLang="zh-CN" sz="2400"/>
            </a:p>
            <a:p>
              <a:pPr eaLnBrk="1" hangingPunct="1"/>
              <a:endParaRPr kumimoji="1" lang="en-US" altLang="zh-CN" sz="2400"/>
            </a:p>
            <a:p>
              <a:pPr eaLnBrk="1" hangingPunct="1"/>
              <a:endParaRPr kumimoji="1" lang="en-US" altLang="zh-CN" sz="2400"/>
            </a:p>
            <a:p>
              <a:pPr eaLnBrk="1" hangingPunct="1"/>
              <a:r>
                <a:rPr kumimoji="1" lang="en-US" altLang="zh-CN" sz="2000"/>
                <a:t>Y</a:t>
              </a:r>
            </a:p>
          </p:txBody>
        </p:sp>
        <p:cxnSp>
          <p:nvCxnSpPr>
            <p:cNvPr id="7" name="AutoShape 8">
              <a:extLst>
                <a:ext uri="{FF2B5EF4-FFF2-40B4-BE49-F238E27FC236}">
                  <a16:creationId xmlns:a16="http://schemas.microsoft.com/office/drawing/2014/main" id="{C3E90DD7-0BF5-4167-B829-72D8EF1499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V="1">
              <a:off x="3031" y="1997"/>
              <a:ext cx="104" cy="1581"/>
            </a:xfrm>
            <a:prstGeom prst="curvedConnector3">
              <a:avLst>
                <a:gd name="adj1" fmla="val -241347"/>
              </a:avLst>
            </a:prstGeom>
            <a:noFill/>
            <a:ln w="12700" cap="sq">
              <a:solidFill>
                <a:schemeClr val="accent2"/>
              </a:solidFill>
              <a:miter lim="800000"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9279C420-E576-467F-B1BB-663C153B2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2736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A7F952DA-62A5-472E-8CDE-123708FE3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" y="2832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3D66F251-DB3F-43BE-99E6-3F5BA65DA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" y="2736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/>
                <a:t>f</a:t>
              </a:r>
              <a:r>
                <a:rPr lang="en-US" altLang="zh-CN"/>
                <a:t>(</a:t>
              </a:r>
              <a:r>
                <a:rPr lang="en-US" altLang="zh-CN" i="1"/>
                <a:t>a</a:t>
              </a:r>
              <a:r>
                <a:rPr lang="en-US" altLang="zh-CN"/>
                <a:t>)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543DAA87-5EE2-4452-BD46-ADEE3F1E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" y="268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/>
                <a:t>a</a:t>
              </a: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9944D0B7-0580-4F71-A55E-7D5349DE3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3024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X</a:t>
              </a: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64D8A748-7DC4-4AE0-84ED-CAF9B0E52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8" y="3408"/>
              <a:ext cx="10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函数的图象</a:t>
              </a:r>
            </a:p>
          </p:txBody>
        </p:sp>
      </p:grpSp>
      <p:grpSp>
        <p:nvGrpSpPr>
          <p:cNvPr id="14" name="Group 42">
            <a:extLst>
              <a:ext uri="{FF2B5EF4-FFF2-40B4-BE49-F238E27FC236}">
                <a16:creationId xmlns:a16="http://schemas.microsoft.com/office/drawing/2014/main" id="{85A66BCB-D499-434A-89B8-90D2A7138CEB}"/>
              </a:ext>
            </a:extLst>
          </p:cNvPr>
          <p:cNvGrpSpPr>
            <a:grpSpLocks/>
          </p:cNvGrpSpPr>
          <p:nvPr/>
        </p:nvGrpSpPr>
        <p:grpSpPr bwMode="auto">
          <a:xfrm>
            <a:off x="6858548" y="1306912"/>
            <a:ext cx="4648200" cy="5168900"/>
            <a:chOff x="1776" y="652"/>
            <a:chExt cx="2928" cy="3256"/>
          </a:xfrm>
        </p:grpSpPr>
        <p:grpSp>
          <p:nvGrpSpPr>
            <p:cNvPr id="15" name="Group 41">
              <a:extLst>
                <a:ext uri="{FF2B5EF4-FFF2-40B4-BE49-F238E27FC236}">
                  <a16:creationId xmlns:a16="http://schemas.microsoft.com/office/drawing/2014/main" id="{4638492C-9178-4BA6-99F5-15B260D3A7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304"/>
              <a:ext cx="2928" cy="1604"/>
              <a:chOff x="1584" y="2304"/>
              <a:chExt cx="2928" cy="1604"/>
            </a:xfrm>
          </p:grpSpPr>
          <p:sp>
            <p:nvSpPr>
              <p:cNvPr id="31" name="Oval 17">
                <a:extLst>
                  <a:ext uri="{FF2B5EF4-FFF2-40B4-BE49-F238E27FC236}">
                    <a16:creationId xmlns:a16="http://schemas.microsoft.com/office/drawing/2014/main" id="{A418311B-D72A-4D7F-AB1C-66A10DFBD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152" cy="816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Oval 18">
                <a:extLst>
                  <a:ext uri="{FF2B5EF4-FFF2-40B4-BE49-F238E27FC236}">
                    <a16:creationId xmlns:a16="http://schemas.microsoft.com/office/drawing/2014/main" id="{F783579B-4E57-4407-BEA8-A234FAA0D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640"/>
                <a:ext cx="1200" cy="76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19">
                <a:extLst>
                  <a:ext uri="{FF2B5EF4-FFF2-40B4-BE49-F238E27FC236}">
                    <a16:creationId xmlns:a16="http://schemas.microsoft.com/office/drawing/2014/main" id="{6015AF3A-405C-4759-BEE7-D41367955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832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20">
                <a:extLst>
                  <a:ext uri="{FF2B5EF4-FFF2-40B4-BE49-F238E27FC236}">
                    <a16:creationId xmlns:a16="http://schemas.microsoft.com/office/drawing/2014/main" id="{EC0C9285-FFDD-4212-8D05-7567ABA00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12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22">
                <a:extLst>
                  <a:ext uri="{FF2B5EF4-FFF2-40B4-BE49-F238E27FC236}">
                    <a16:creationId xmlns:a16="http://schemas.microsoft.com/office/drawing/2014/main" id="{955E54D9-CD1D-4B64-B952-4859CCFF0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80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Text Box 27">
                <a:extLst>
                  <a:ext uri="{FF2B5EF4-FFF2-40B4-BE49-F238E27FC236}">
                    <a16:creationId xmlns:a16="http://schemas.microsoft.com/office/drawing/2014/main" id="{9ACC0F22-9EC0-43AA-9A16-D29876CE5D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83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b</a:t>
                </a:r>
              </a:p>
            </p:txBody>
          </p:sp>
          <p:sp>
            <p:nvSpPr>
              <p:cNvPr id="37" name="Text Box 28">
                <a:extLst>
                  <a:ext uri="{FF2B5EF4-FFF2-40B4-BE49-F238E27FC236}">
                    <a16:creationId xmlns:a16="http://schemas.microsoft.com/office/drawing/2014/main" id="{9CBD7DEA-00C0-4AB6-A562-A1CAFC0DC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736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a</a:t>
                </a:r>
                <a:r>
                  <a:rPr lang="en-US" altLang="zh-CN" baseline="-25000"/>
                  <a:t>1</a:t>
                </a:r>
                <a:endParaRPr lang="en-US" altLang="zh-CN"/>
              </a:p>
            </p:txBody>
          </p:sp>
          <p:sp>
            <p:nvSpPr>
              <p:cNvPr id="38" name="Text Box 29">
                <a:extLst>
                  <a:ext uri="{FF2B5EF4-FFF2-40B4-BE49-F238E27FC236}">
                    <a16:creationId xmlns:a16="http://schemas.microsoft.com/office/drawing/2014/main" id="{94E0EF28-895C-4A3B-9700-8CB46E7F42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3072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a</a:t>
                </a:r>
                <a:r>
                  <a:rPr lang="en-US" altLang="zh-CN" baseline="-25000"/>
                  <a:t>2</a:t>
                </a:r>
                <a:endParaRPr lang="en-US" altLang="zh-CN"/>
              </a:p>
            </p:txBody>
          </p:sp>
          <p:sp>
            <p:nvSpPr>
              <p:cNvPr id="39" name="Text Box 32">
                <a:extLst>
                  <a:ext uri="{FF2B5EF4-FFF2-40B4-BE49-F238E27FC236}">
                    <a16:creationId xmlns:a16="http://schemas.microsoft.com/office/drawing/2014/main" id="{F395EB43-FD87-41FD-9DC2-A763DE778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3024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/>
                  <a:t>X</a:t>
                </a:r>
              </a:p>
            </p:txBody>
          </p:sp>
          <p:sp>
            <p:nvSpPr>
              <p:cNvPr id="40" name="Text Box 33">
                <a:extLst>
                  <a:ext uri="{FF2B5EF4-FFF2-40B4-BE49-F238E27FC236}">
                    <a16:creationId xmlns:a16="http://schemas.microsoft.com/office/drawing/2014/main" id="{825B39C0-A318-4ADE-8B53-967C5BA2E7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3024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/>
                  <a:t>Y</a:t>
                </a:r>
              </a:p>
            </p:txBody>
          </p:sp>
          <p:sp>
            <p:nvSpPr>
              <p:cNvPr id="41" name="Text Box 34">
                <a:extLst>
                  <a:ext uri="{FF2B5EF4-FFF2-40B4-BE49-F238E27FC236}">
                    <a16:creationId xmlns:a16="http://schemas.microsoft.com/office/drawing/2014/main" id="{23CAA31B-B956-478A-A461-961163B82E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3504"/>
                <a:ext cx="1344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/>
                  <a:t>函数允许的情况：多对一</a:t>
                </a:r>
              </a:p>
            </p:txBody>
          </p:sp>
          <p:sp>
            <p:nvSpPr>
              <p:cNvPr id="42" name="Text Box 35">
                <a:extLst>
                  <a:ext uri="{FF2B5EF4-FFF2-40B4-BE49-F238E27FC236}">
                    <a16:creationId xmlns:a16="http://schemas.microsoft.com/office/drawing/2014/main" id="{62BDFD8E-DC85-49F5-B832-13B9845DC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8" y="2304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f</a:t>
                </a:r>
              </a:p>
            </p:txBody>
          </p:sp>
          <p:sp>
            <p:nvSpPr>
              <p:cNvPr id="43" name="Freeform 37">
                <a:extLst>
                  <a:ext uri="{FF2B5EF4-FFF2-40B4-BE49-F238E27FC236}">
                    <a16:creationId xmlns:a16="http://schemas.microsoft.com/office/drawing/2014/main" id="{08876D5D-A62C-4BFA-B18E-0C1939318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757"/>
                <a:ext cx="1446" cy="381"/>
              </a:xfrm>
              <a:custGeom>
                <a:avLst/>
                <a:gdLst>
                  <a:gd name="T0" fmla="*/ 0 w 1446"/>
                  <a:gd name="T1" fmla="*/ 381 h 381"/>
                  <a:gd name="T2" fmla="*/ 636 w 1446"/>
                  <a:gd name="T3" fmla="*/ 33 h 381"/>
                  <a:gd name="T4" fmla="*/ 1446 w 1446"/>
                  <a:gd name="T5" fmla="*/ 18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6" h="381">
                    <a:moveTo>
                      <a:pt x="0" y="381"/>
                    </a:moveTo>
                    <a:cubicBezTo>
                      <a:pt x="106" y="323"/>
                      <a:pt x="395" y="66"/>
                      <a:pt x="636" y="33"/>
                    </a:cubicBezTo>
                    <a:cubicBezTo>
                      <a:pt x="877" y="0"/>
                      <a:pt x="1277" y="152"/>
                      <a:pt x="1446" y="183"/>
                    </a:cubicBezTo>
                  </a:path>
                </a:pathLst>
              </a:custGeom>
              <a:noFill/>
              <a:ln w="12700" cap="sq" cmpd="sng">
                <a:solidFill>
                  <a:schemeClr val="accent2"/>
                </a:solidFill>
                <a:prstDash val="solid"/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38">
                <a:extLst>
                  <a:ext uri="{FF2B5EF4-FFF2-40B4-BE49-F238E27FC236}">
                    <a16:creationId xmlns:a16="http://schemas.microsoft.com/office/drawing/2014/main" id="{718CDE00-D046-4862-96DE-7770ACA3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2538"/>
                <a:ext cx="1476" cy="345"/>
              </a:xfrm>
              <a:custGeom>
                <a:avLst/>
                <a:gdLst>
                  <a:gd name="T0" fmla="*/ 0 w 1476"/>
                  <a:gd name="T1" fmla="*/ 306 h 345"/>
                  <a:gd name="T2" fmla="*/ 690 w 1476"/>
                  <a:gd name="T3" fmla="*/ 6 h 345"/>
                  <a:gd name="T4" fmla="*/ 1476 w 1476"/>
                  <a:gd name="T5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76" h="345">
                    <a:moveTo>
                      <a:pt x="0" y="306"/>
                    </a:moveTo>
                    <a:cubicBezTo>
                      <a:pt x="115" y="256"/>
                      <a:pt x="444" y="0"/>
                      <a:pt x="690" y="6"/>
                    </a:cubicBezTo>
                    <a:cubicBezTo>
                      <a:pt x="936" y="12"/>
                      <a:pt x="1312" y="275"/>
                      <a:pt x="1476" y="345"/>
                    </a:cubicBezTo>
                  </a:path>
                </a:pathLst>
              </a:custGeom>
              <a:noFill/>
              <a:ln w="12700" cap="sq" cmpd="sng">
                <a:solidFill>
                  <a:schemeClr val="accent2"/>
                </a:solidFill>
                <a:prstDash val="solid"/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40">
              <a:extLst>
                <a:ext uri="{FF2B5EF4-FFF2-40B4-BE49-F238E27FC236}">
                  <a16:creationId xmlns:a16="http://schemas.microsoft.com/office/drawing/2014/main" id="{BDE30FEB-25CD-4620-BA72-000A42BD09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652"/>
              <a:ext cx="2832" cy="1460"/>
              <a:chOff x="1632" y="480"/>
              <a:chExt cx="2832" cy="1460"/>
            </a:xfrm>
          </p:grpSpPr>
          <p:sp>
            <p:nvSpPr>
              <p:cNvPr id="17" name="Oval 4">
                <a:extLst>
                  <a:ext uri="{FF2B5EF4-FFF2-40B4-BE49-F238E27FC236}">
                    <a16:creationId xmlns:a16="http://schemas.microsoft.com/office/drawing/2014/main" id="{75948322-727F-461C-9CEB-AE6395561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816"/>
                <a:ext cx="1104" cy="76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5">
                <a:extLst>
                  <a:ext uri="{FF2B5EF4-FFF2-40B4-BE49-F238E27FC236}">
                    <a16:creationId xmlns:a16="http://schemas.microsoft.com/office/drawing/2014/main" id="{532D0EC2-5FE7-4E3E-A0B6-9C92B644E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68"/>
                <a:ext cx="1104" cy="720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6">
                <a:extLst>
                  <a:ext uri="{FF2B5EF4-FFF2-40B4-BE49-F238E27FC236}">
                    <a16:creationId xmlns:a16="http://schemas.microsoft.com/office/drawing/2014/main" id="{9FCAB35A-A745-4E57-B628-005ADC485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F31CB10D-CD30-4E08-B27A-C46F5C10E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152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8">
                <a:extLst>
                  <a:ext uri="{FF2B5EF4-FFF2-40B4-BE49-F238E27FC236}">
                    <a16:creationId xmlns:a16="http://schemas.microsoft.com/office/drawing/2014/main" id="{45CE52D5-B25F-469B-9512-BDF983587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816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Text Box 12">
                <a:extLst>
                  <a:ext uri="{FF2B5EF4-FFF2-40B4-BE49-F238E27FC236}">
                    <a16:creationId xmlns:a16="http://schemas.microsoft.com/office/drawing/2014/main" id="{92B315AC-FFAA-4DC8-BEA9-263C133858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2" y="1104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a</a:t>
                </a:r>
              </a:p>
            </p:txBody>
          </p:sp>
          <p:sp>
            <p:nvSpPr>
              <p:cNvPr id="23" name="Text Box 13">
                <a:extLst>
                  <a:ext uri="{FF2B5EF4-FFF2-40B4-BE49-F238E27FC236}">
                    <a16:creationId xmlns:a16="http://schemas.microsoft.com/office/drawing/2014/main" id="{44A84197-F486-48CE-9DF0-BA1BE1847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0" y="768"/>
                <a:ext cx="4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b</a:t>
                </a:r>
                <a:r>
                  <a:rPr lang="en-US" altLang="zh-CN" baseline="-25000"/>
                  <a:t>1</a:t>
                </a:r>
                <a:endParaRPr lang="en-US" altLang="zh-CN"/>
              </a:p>
            </p:txBody>
          </p:sp>
          <p:sp>
            <p:nvSpPr>
              <p:cNvPr id="24" name="Text Box 14">
                <a:extLst>
                  <a:ext uri="{FF2B5EF4-FFF2-40B4-BE49-F238E27FC236}">
                    <a16:creationId xmlns:a16="http://schemas.microsoft.com/office/drawing/2014/main" id="{4079906E-C302-4EEA-8162-43C55ED18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0" y="1104"/>
                <a:ext cx="4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b</a:t>
                </a:r>
                <a:r>
                  <a:rPr lang="en-US" altLang="zh-CN" baseline="-25000"/>
                  <a:t>2</a:t>
                </a:r>
                <a:endParaRPr lang="en-US" altLang="zh-CN"/>
              </a:p>
            </p:txBody>
          </p:sp>
          <p:sp>
            <p:nvSpPr>
              <p:cNvPr id="25" name="Text Box 15">
                <a:extLst>
                  <a:ext uri="{FF2B5EF4-FFF2-40B4-BE49-F238E27FC236}">
                    <a16:creationId xmlns:a16="http://schemas.microsoft.com/office/drawing/2014/main" id="{1140110B-CCCD-4C23-A39D-BB41D7B247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480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/>
                  <a:t>f</a:t>
                </a:r>
              </a:p>
            </p:txBody>
          </p:sp>
          <p:sp>
            <p:nvSpPr>
              <p:cNvPr id="26" name="Text Box 16">
                <a:extLst>
                  <a:ext uri="{FF2B5EF4-FFF2-40B4-BE49-F238E27FC236}">
                    <a16:creationId xmlns:a16="http://schemas.microsoft.com/office/drawing/2014/main" id="{C4EC3B98-82D3-4531-91CD-E1B3D29CF0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0" y="1536"/>
                <a:ext cx="144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/>
                  <a:t>函数不允许的情况：一对多</a:t>
                </a:r>
              </a:p>
            </p:txBody>
          </p:sp>
          <p:sp>
            <p:nvSpPr>
              <p:cNvPr id="27" name="Text Box 30">
                <a:extLst>
                  <a:ext uri="{FF2B5EF4-FFF2-40B4-BE49-F238E27FC236}">
                    <a16:creationId xmlns:a16="http://schemas.microsoft.com/office/drawing/2014/main" id="{2F346D55-18C1-43BF-97E7-1C347B2FEB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1248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/>
                  <a:t>X</a:t>
                </a:r>
              </a:p>
            </p:txBody>
          </p:sp>
          <p:sp>
            <p:nvSpPr>
              <p:cNvPr id="28" name="Text Box 31">
                <a:extLst>
                  <a:ext uri="{FF2B5EF4-FFF2-40B4-BE49-F238E27FC236}">
                    <a16:creationId xmlns:a16="http://schemas.microsoft.com/office/drawing/2014/main" id="{EAA578AA-A6D8-4EFB-9481-8E896BAB61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296"/>
                <a:ext cx="52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/>
                  <a:t>Y</a:t>
                </a:r>
              </a:p>
            </p:txBody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58C61BA3-FF3E-45DB-8AE0-3DEC13760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" y="895"/>
                <a:ext cx="1542" cy="287"/>
              </a:xfrm>
              <a:custGeom>
                <a:avLst/>
                <a:gdLst>
                  <a:gd name="T0" fmla="*/ 0 w 1542"/>
                  <a:gd name="T1" fmla="*/ 239 h 287"/>
                  <a:gd name="T2" fmla="*/ 810 w 1542"/>
                  <a:gd name="T3" fmla="*/ 8 h 287"/>
                  <a:gd name="T4" fmla="*/ 1542 w 1542"/>
                  <a:gd name="T5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2" h="287">
                    <a:moveTo>
                      <a:pt x="0" y="239"/>
                    </a:moveTo>
                    <a:cubicBezTo>
                      <a:pt x="135" y="201"/>
                      <a:pt x="553" y="0"/>
                      <a:pt x="810" y="8"/>
                    </a:cubicBezTo>
                    <a:cubicBezTo>
                      <a:pt x="1067" y="16"/>
                      <a:pt x="1389" y="229"/>
                      <a:pt x="1542" y="287"/>
                    </a:cubicBezTo>
                  </a:path>
                </a:pathLst>
              </a:custGeom>
              <a:noFill/>
              <a:ln w="12700" cap="sq" cmpd="sng">
                <a:solidFill>
                  <a:schemeClr val="accent2"/>
                </a:solidFill>
                <a:prstDash val="solid"/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B571FC56-1605-4AAA-8F6F-5E041BED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669"/>
                <a:ext cx="1518" cy="435"/>
              </a:xfrm>
              <a:custGeom>
                <a:avLst/>
                <a:gdLst>
                  <a:gd name="T0" fmla="*/ 0 w 1518"/>
                  <a:gd name="T1" fmla="*/ 435 h 435"/>
                  <a:gd name="T2" fmla="*/ 726 w 1518"/>
                  <a:gd name="T3" fmla="*/ 39 h 435"/>
                  <a:gd name="T4" fmla="*/ 1518 w 1518"/>
                  <a:gd name="T5" fmla="*/ 20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18" h="435">
                    <a:moveTo>
                      <a:pt x="0" y="435"/>
                    </a:moveTo>
                    <a:cubicBezTo>
                      <a:pt x="121" y="369"/>
                      <a:pt x="473" y="78"/>
                      <a:pt x="726" y="39"/>
                    </a:cubicBezTo>
                    <a:cubicBezTo>
                      <a:pt x="979" y="0"/>
                      <a:pt x="1353" y="167"/>
                      <a:pt x="1518" y="201"/>
                    </a:cubicBezTo>
                  </a:path>
                </a:pathLst>
              </a:custGeom>
              <a:noFill/>
              <a:ln w="12700" cap="sq" cmpd="sng">
                <a:solidFill>
                  <a:schemeClr val="accent2"/>
                </a:solidFill>
                <a:prstDash val="solid"/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2">
            <a:extLst>
              <a:ext uri="{FF2B5EF4-FFF2-40B4-BE49-F238E27FC236}">
                <a16:creationId xmlns:a16="http://schemas.microsoft.com/office/drawing/2014/main" id="{D4FCD0A2-D957-5DF4-E5A5-7D642AD85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11927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B2F964-E13A-414B-B4D1-2DB18054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394" y="1621189"/>
            <a:ext cx="2838468" cy="1385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052B23-516C-4D7A-8DAB-1E46FD87E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658" y="1593449"/>
            <a:ext cx="3333750" cy="1534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8E9958-2BD7-44F6-B3CB-C64CFE0C7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492" y="4049663"/>
            <a:ext cx="3748544" cy="1571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CEBA62-7AF4-4AB4-9793-119497B9B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658" y="3983012"/>
            <a:ext cx="3695065" cy="1638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77D62A-080A-03B1-779E-39FDD096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816741"/>
      </p:ext>
    </p:ext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0F4929-8E14-4666-8022-82F3D6D923E9}"/>
              </a:ext>
            </a:extLst>
          </p:cNvPr>
          <p:cNvSpPr txBox="1"/>
          <p:nvPr/>
        </p:nvSpPr>
        <p:spPr>
          <a:xfrm>
            <a:off x="1822223" y="1343003"/>
            <a:ext cx="8795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的一个关系，如果对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每一个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x∈X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唯一的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y∈Y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，使得（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）属于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，则称关系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X</a:t>
            </a:r>
            <a:r>
              <a:rPr kumimoji="1"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… 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时，称 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元函数。函数也称为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映射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kumimoji="1"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变换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76A3FF-6D6F-400C-A309-683E0A4D66CC}"/>
              </a:ext>
            </a:extLst>
          </p:cNvPr>
          <p:cNvSpPr txBox="1"/>
          <p:nvPr/>
        </p:nvSpPr>
        <p:spPr>
          <a:xfrm>
            <a:off x="1751013" y="748208"/>
            <a:ext cx="161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8CB1C5-2722-4AAD-84FA-DADDC5DE9F3C}"/>
              </a:ext>
            </a:extLst>
          </p:cNvPr>
          <p:cNvSpPr txBox="1"/>
          <p:nvPr/>
        </p:nvSpPr>
        <p:spPr>
          <a:xfrm>
            <a:off x="1953790" y="3283616"/>
            <a:ext cx="6953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）∈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     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xfy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y = f(x)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E252AB-E311-4DA0-8C6B-85420684EF82}"/>
              </a:ext>
            </a:extLst>
          </p:cNvPr>
          <p:cNvSpPr txBox="1"/>
          <p:nvPr/>
        </p:nvSpPr>
        <p:spPr>
          <a:xfrm>
            <a:off x="1505841" y="5632738"/>
            <a:ext cx="9703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自变元（量）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为函数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处的值（因变量）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像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源像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6BA089A-DB8D-4C63-8ED2-C58650706B2C}"/>
              </a:ext>
            </a:extLst>
          </p:cNvPr>
          <p:cNvSpPr/>
          <p:nvPr/>
        </p:nvSpPr>
        <p:spPr>
          <a:xfrm>
            <a:off x="1505841" y="4005745"/>
            <a:ext cx="8899503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此定义可容纳多值函数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Y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 </a:t>
            </a:r>
          </a:p>
          <a:p>
            <a:pPr>
              <a:spcBef>
                <a:spcPct val="5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,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"/>
              </a:spcBef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其修改为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2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{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,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2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3AF92820-894A-5B90-9759-C9F16F0F2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9500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0E7C0C-6538-4383-A06C-3B3E7E3DE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62" y="1324169"/>
            <a:ext cx="7256780" cy="4903470"/>
          </a:xfrm>
          <a:prstGeom prst="rect">
            <a:avLst/>
          </a:prstGeom>
        </p:spPr>
      </p:pic>
      <p:sp>
        <p:nvSpPr>
          <p:cNvPr id="2" name="文本框 2">
            <a:extLst>
              <a:ext uri="{FF2B5EF4-FFF2-40B4-BE49-F238E27FC236}">
                <a16:creationId xmlns:a16="http://schemas.microsoft.com/office/drawing/2014/main" id="{A36418F6-313F-B6EE-A5E7-BFABB8C2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34115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9EBA4C0-D662-4B3C-86C8-EC9D23551086}"/>
              </a:ext>
            </a:extLst>
          </p:cNvPr>
          <p:cNvSpPr/>
          <p:nvPr/>
        </p:nvSpPr>
        <p:spPr>
          <a:xfrm>
            <a:off x="2304639" y="1815419"/>
            <a:ext cx="6096000" cy="2651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函数的相等是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逐点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相等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。即</a:t>
            </a:r>
            <a:r>
              <a:rPr lang="zh-CN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　</a:t>
            </a:r>
          </a:p>
          <a:p>
            <a:pPr>
              <a:lnSpc>
                <a:spcPct val="150000"/>
              </a:lnSpc>
              <a:spcBef>
                <a:spcPct val="5000"/>
              </a:spcBef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是由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的两个函数，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Bef>
                <a:spcPct val="5000"/>
              </a:spcBef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 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B0C94F-5145-A043-0E8B-443A1E3D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89018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B8A4B9-3000-42ED-AE75-A418ADD77315}"/>
              </a:ext>
            </a:extLst>
          </p:cNvPr>
          <p:cNvSpPr txBox="1"/>
          <p:nvPr/>
        </p:nvSpPr>
        <p:spPr>
          <a:xfrm>
            <a:off x="2006742" y="1690832"/>
            <a:ext cx="5249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altLang="zh-CN" sz="2800" dirty="0"/>
          </a:p>
          <a:p>
            <a:r>
              <a:rPr lang="zh-CN" altLang="en-US" sz="2800" dirty="0"/>
              <a:t>若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|A|=m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|B|=n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|=</a:t>
            </a:r>
            <a:endParaRPr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A3D3F7-A2D4-492C-AE8E-AB3CDEB9C0D8}"/>
              </a:ext>
            </a:extLst>
          </p:cNvPr>
          <p:cNvSpPr/>
          <p:nvPr/>
        </p:nvSpPr>
        <p:spPr>
          <a:xfrm>
            <a:off x="2942446" y="3362980"/>
            <a:ext cx="537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sz="2800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CE6E56EF-5654-0FA5-10DA-5B7B68979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31684"/>
      </p:ext>
    </p:ext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80651DA-2820-4399-8FF6-1CE66E8760F6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1305881"/>
            <a:ext cx="9383420" cy="1023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</a:rPr>
              <a:t>函数是一种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特殊的关系</a:t>
            </a:r>
            <a:r>
              <a:rPr lang="zh-CN" altLang="en-US" dirty="0">
                <a:latin typeface="宋体" panose="02010600030101010101" pitchFamily="2" charset="-122"/>
              </a:rPr>
              <a:t>，它与一般关系比较具备如下差别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2BE34D-370A-4483-94DC-40D997054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779" y="2090121"/>
            <a:ext cx="8989596" cy="452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 marL="5334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FF00"/>
              </a:buClr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1) 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从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到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B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的不同的关系有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2</a:t>
            </a:r>
            <a:r>
              <a:rPr lang="en-US" altLang="zh-CN" sz="2800" baseline="30000" dirty="0">
                <a:latin typeface="+mn-lt"/>
                <a:ea typeface="黑体" panose="02010609060101010101" pitchFamily="49" charset="-122"/>
              </a:rPr>
              <a:t>|A|</a:t>
            </a:r>
            <a:r>
              <a:rPr lang="en-US" altLang="zh-CN" sz="2800" baseline="30000" dirty="0">
                <a:latin typeface="+mn-lt"/>
                <a:ea typeface="黑体" panose="02010609060101010101" pitchFamily="49" charset="-122"/>
                <a:sym typeface="Symbol" panose="05050102010706020507" pitchFamily="18" charset="2"/>
              </a:rPr>
              <a:t>|B|</a:t>
            </a:r>
            <a:r>
              <a:rPr lang="zh-CN" altLang="zh-CN" sz="2800" dirty="0">
                <a:latin typeface="+mn-lt"/>
                <a:ea typeface="黑体" panose="02010609060101010101" pitchFamily="49" charset="-122"/>
              </a:rPr>
              <a:t>个；但从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A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到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B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的不同的函数却仅有</a:t>
            </a:r>
            <a:r>
              <a:rPr lang="en-US" altLang="en-US" sz="2800" noProof="1">
                <a:latin typeface="+mn-lt"/>
                <a:ea typeface="黑体" panose="02010609060101010101" pitchFamily="49" charset="-122"/>
              </a:rPr>
              <a:t>|B|</a:t>
            </a:r>
            <a:r>
              <a:rPr lang="en-US" altLang="en-US" sz="2800" baseline="30000" noProof="1">
                <a:latin typeface="+mn-lt"/>
                <a:ea typeface="黑体" panose="02010609060101010101" pitchFamily="49" charset="-122"/>
              </a:rPr>
              <a:t>|A|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个。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 (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个数差别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)</a:t>
            </a:r>
          </a:p>
          <a:p>
            <a:pPr marL="0" indent="0">
              <a:lnSpc>
                <a:spcPct val="150000"/>
              </a:lnSpc>
              <a:buClr>
                <a:srgbClr val="00FF00"/>
              </a:buClr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2) 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关系的第一个元素可以相同；函数的第一元素一定是互不相同的。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 (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集合元素的第一个元素存在差别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3) 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每一个函数的基数都为|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A|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个</a:t>
            </a:r>
            <a:r>
              <a:rPr lang="en-US" altLang="en-US" sz="2800" dirty="0">
                <a:latin typeface="+mn-lt"/>
                <a:ea typeface="黑体" panose="02010609060101010101" pitchFamily="49" charset="-122"/>
              </a:rPr>
              <a:t>(|f|=|A|)</a:t>
            </a:r>
            <a:r>
              <a:rPr lang="zh-CN" altLang="en-US" sz="2800" noProof="1">
                <a:latin typeface="+mn-lt"/>
                <a:ea typeface="黑体" panose="02010609060101010101" pitchFamily="49" charset="-122"/>
              </a:rPr>
              <a:t>，但关系的基数却为从零一直到|</a:t>
            </a:r>
            <a:r>
              <a:rPr lang="en-US" altLang="zh-CN" sz="2800" noProof="1">
                <a:latin typeface="+mn-lt"/>
                <a:ea typeface="黑体" panose="02010609060101010101" pitchFamily="49" charset="-122"/>
              </a:rPr>
              <a:t>A|×|B|。</a:t>
            </a:r>
            <a:endParaRPr lang="en-US" altLang="zh-CN" sz="2800" dirty="0"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                         (</a:t>
            </a:r>
            <a:r>
              <a:rPr lang="zh-CN" altLang="en-US" sz="2800" dirty="0">
                <a:latin typeface="+mn-lt"/>
                <a:ea typeface="黑体" panose="02010609060101010101" pitchFamily="49" charset="-122"/>
              </a:rPr>
              <a:t>集合基数的差别</a:t>
            </a:r>
            <a:r>
              <a:rPr lang="en-US" altLang="zh-CN" sz="2800" dirty="0">
                <a:latin typeface="+mn-lt"/>
                <a:ea typeface="黑体" panose="02010609060101010101" pitchFamily="49" charset="-122"/>
              </a:rPr>
              <a:t>)</a:t>
            </a:r>
            <a:endParaRPr lang="zh-CN" altLang="en-US" sz="28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F4B61F73-F9CE-0B88-B3BC-16D51F21D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76838"/>
      </p:ext>
    </p:ext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E98D600-0492-422F-A1C8-CB6082C6F204}"/>
              </a:ext>
            </a:extLst>
          </p:cNvPr>
          <p:cNvSpPr/>
          <p:nvPr/>
        </p:nvSpPr>
        <p:spPr>
          <a:xfrm>
            <a:off x="1577723" y="1455738"/>
            <a:ext cx="10788871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的函数，即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。则我们称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单射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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(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X)(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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满射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 R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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(3)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双射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既是单射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又是满射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1FA3C6-9BCE-45B4-BBAC-A1AAF57A5447}"/>
              </a:ext>
            </a:extLst>
          </p:cNvPr>
          <p:cNvSpPr txBox="1"/>
          <p:nvPr/>
        </p:nvSpPr>
        <p:spPr>
          <a:xfrm>
            <a:off x="1686267" y="870963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函数的类型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27E9B3-0A14-57B7-3F65-08FA3BB29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378472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5C4381-AF5E-41B0-9965-3FCFAB2117DB}"/>
              </a:ext>
            </a:extLst>
          </p:cNvPr>
          <p:cNvSpPr/>
          <p:nvPr/>
        </p:nvSpPr>
        <p:spPr>
          <a:xfrm>
            <a:off x="3520505" y="2850957"/>
            <a:ext cx="52341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49" charset="-122"/>
                <a:cs typeface="+mj-cs"/>
              </a:rPr>
              <a:t>特殊关系</a:t>
            </a:r>
            <a:endParaRPr lang="en-US" altLang="zh-CN" sz="4800" b="1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黑体" panose="02010609060101010101" pitchFamily="49" charset="-122"/>
              <a:cs typeface="+mj-cs"/>
            </a:endParaRPr>
          </a:p>
          <a:p>
            <a:pPr algn="ctr"/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49" charset="-122"/>
                <a:cs typeface="+mj-cs"/>
              </a:rPr>
              <a:t> </a:t>
            </a:r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Relations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004224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F57562-78D8-494D-9797-A6595DC86648}"/>
              </a:ext>
            </a:extLst>
          </p:cNvPr>
          <p:cNvSpPr txBox="1"/>
          <p:nvPr/>
        </p:nvSpPr>
        <p:spPr>
          <a:xfrm>
            <a:off x="1751013" y="748208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函数的运算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31584B-3734-4844-80C4-09F66B3002EB}"/>
              </a:ext>
            </a:extLst>
          </p:cNvPr>
          <p:cNvSpPr txBox="1"/>
          <p:nvPr/>
        </p:nvSpPr>
        <p:spPr>
          <a:xfrm>
            <a:off x="1697230" y="1386485"/>
            <a:ext cx="215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复合函数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25BC1E-CB5C-48A2-B10C-863E6966E959}"/>
              </a:ext>
            </a:extLst>
          </p:cNvPr>
          <p:cNvSpPr/>
          <p:nvPr/>
        </p:nvSpPr>
        <p:spPr>
          <a:xfrm>
            <a:off x="1751013" y="1801824"/>
            <a:ext cx="9557286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是两个函数。则复合关系</a:t>
            </a:r>
          </a:p>
          <a:p>
            <a:pPr>
              <a:lnSpc>
                <a:spcPct val="150000"/>
              </a:lnSpc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20000" dirty="0"/>
              <a:t> 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X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={(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(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称为函数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的复合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的复合函数。记为　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/g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8D607F-8DFE-4BE1-B8F1-4F05F0108225}"/>
              </a:ext>
            </a:extLst>
          </p:cNvPr>
          <p:cNvSpPr/>
          <p:nvPr/>
        </p:nvSpPr>
        <p:spPr>
          <a:xfrm>
            <a:off x="3153254" y="530960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对任何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，有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aseline="20000" dirty="0">
                <a:solidFill>
                  <a:srgbClr val="C00000"/>
                </a:solidFill>
              </a:rPr>
              <a:t> o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085A5F3A-DB72-C6F9-654E-97305DF4D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5188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C87CE7-0164-443B-A220-15352361CF66}"/>
              </a:ext>
            </a:extLst>
          </p:cNvPr>
          <p:cNvSpPr/>
          <p:nvPr/>
        </p:nvSpPr>
        <p:spPr>
          <a:xfrm>
            <a:off x="1469180" y="788114"/>
            <a:ext cx="9457571" cy="5839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设 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X={1,2,3},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X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={(1,2),(2,3),(3,1)}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={(1,2),(2,1),(3,3)}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  <a:p>
            <a:pPr>
              <a:lnSpc>
                <a:spcPct val="150000"/>
              </a:lnSpc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/>
              <a:t>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={(1,1),(2,3),(3,2)} 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20000" dirty="0"/>
              <a:t>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={(1,3),(2,2),(3,1)}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        ●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从上例可知：函数复合没有交换律，即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2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　　 </a:t>
            </a:r>
            <a:r>
              <a:rPr lang="zh-CN" altLang="en-US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●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但是函数复合仍是关系的合成，因此有关关系合成的几乎所有性质都适用于函数的复合，尤其是结合律。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　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Y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Z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W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则有</a:t>
            </a:r>
          </a:p>
          <a:p>
            <a:pPr>
              <a:lnSpc>
                <a:spcPct val="150000"/>
              </a:lnSpc>
            </a:pPr>
            <a:r>
              <a:rPr lang="zh-CN" altLang="en-US" sz="28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复合函数的结合律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 </a:t>
            </a:r>
            <a:r>
              <a:rPr lang="en-US" altLang="zh-CN" sz="2800" baseline="20000" dirty="0">
                <a:solidFill>
                  <a:srgbClr val="C00000"/>
                </a:solidFill>
              </a:rPr>
              <a:t>o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srgbClr val="C00000"/>
                </a:solidFill>
              </a:rPr>
              <a:t>o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 </a:t>
            </a:r>
            <a:r>
              <a:rPr lang="en-US" altLang="zh-CN" sz="2800" baseline="20000" dirty="0">
                <a:solidFill>
                  <a:srgbClr val="C00000"/>
                </a:solidFill>
              </a:rPr>
              <a:t>o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baseline="20000" dirty="0">
                <a:solidFill>
                  <a:srgbClr val="C00000"/>
                </a:solidFill>
              </a:rPr>
              <a:t>o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27AAD4-0B28-AC48-3B8E-A5EA734E7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8290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D9F511-D7EF-42E9-9D4C-7917D2A1F867}"/>
              </a:ext>
            </a:extLst>
          </p:cNvPr>
          <p:cNvSpPr/>
          <p:nvPr/>
        </p:nvSpPr>
        <p:spPr>
          <a:xfrm>
            <a:off x="1850727" y="738188"/>
            <a:ext cx="6799891" cy="260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函数的复合幂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是一函数。定义：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20000" dirty="0"/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是幂等函数。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03AAE0-C5BA-44FB-92B2-51A56E84B4B3}"/>
              </a:ext>
            </a:extLst>
          </p:cNvPr>
          <p:cNvSpPr/>
          <p:nvPr/>
        </p:nvSpPr>
        <p:spPr>
          <a:xfrm>
            <a:off x="2008610" y="3520741"/>
            <a:ext cx="6938037" cy="3245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设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: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I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)=3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+2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。于是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)) = 3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 +2 = 3(3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+2) +2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     = 3</a:t>
            </a:r>
            <a:r>
              <a:rPr lang="zh-CN" altLang="en-US" sz="2800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２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+3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 +2 = 3</a:t>
            </a:r>
            <a:r>
              <a:rPr lang="zh-CN" altLang="en-US" sz="2800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２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+8</a:t>
            </a:r>
          </a:p>
          <a:p>
            <a:pPr>
              <a:lnSpc>
                <a:spcPct val="150000"/>
              </a:lnSpc>
            </a:pP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 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３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)) =3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２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) +2 =3(3</a:t>
            </a:r>
            <a:r>
              <a:rPr lang="zh-CN" altLang="en-US" sz="2800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+8) +2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        = 3</a:t>
            </a:r>
            <a:r>
              <a:rPr lang="zh-CN" altLang="en-US" sz="2800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３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+3</a:t>
            </a:r>
            <a:r>
              <a:rPr lang="zh-CN" altLang="en-US" sz="2800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２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8 +2 = 3</a:t>
            </a:r>
            <a:r>
              <a:rPr lang="en-US" altLang="zh-CN" sz="2800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+26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A5144FD1-8A0F-EB99-2F2A-4ABF7CEF8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68739"/>
      </p:ext>
    </p:ext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4E857D-34A6-4B5E-8927-D743E66019DA}"/>
              </a:ext>
            </a:extLst>
          </p:cNvPr>
          <p:cNvSpPr txBox="1">
            <a:spLocks noChangeArrowheads="1"/>
          </p:cNvSpPr>
          <p:nvPr/>
        </p:nvSpPr>
        <p:spPr>
          <a:xfrm>
            <a:off x="1751012" y="894665"/>
            <a:ext cx="8741563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Y,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Z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是两个函数。则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都是单射函数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也是单射函数；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都是满射函数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也是满射函数；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都是双射函数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也是双射函数。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是显然的。 　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对于任何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)(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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所以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aseline="20000" dirty="0"/>
              <a:t>o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是单射；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0D6DB044-3165-8B2E-891D-50814E950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60442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40955A-FA9D-49C8-B422-1720CC19269E}"/>
              </a:ext>
            </a:extLst>
          </p:cNvPr>
          <p:cNvSpPr/>
          <p:nvPr/>
        </p:nvSpPr>
        <p:spPr>
          <a:xfrm>
            <a:off x="1751012" y="1120676"/>
            <a:ext cx="8906023" cy="5193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对于任何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Z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　　　　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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)                         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是满射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(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)(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是满射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(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(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/>
              <a:t>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所以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)(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)((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z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/>
              <a:t>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所以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/>
              <a:t>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是满射。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F136F5-2518-246F-B1E5-445B640BC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28867"/>
      </p:ext>
    </p:ext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A98D7D-12F3-4F7E-B96E-F572E16A41B9}"/>
              </a:ext>
            </a:extLst>
          </p:cNvPr>
          <p:cNvSpPr/>
          <p:nvPr/>
        </p:nvSpPr>
        <p:spPr>
          <a:xfrm>
            <a:off x="1969138" y="1378692"/>
            <a:ext cx="9194435" cy="2608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Y, 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Z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是两个函数。则</a:t>
            </a: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如果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prstClr val="black"/>
                </a:solidFill>
              </a:rPr>
              <a:t>o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是单射函数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是单射函数；</a:t>
            </a: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如果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prstClr val="black"/>
                </a:solidFill>
              </a:rPr>
              <a:t>o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是满射函数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是满射函数；</a:t>
            </a: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如果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baseline="20000" dirty="0">
                <a:solidFill>
                  <a:prstClr val="black"/>
                </a:solidFill>
              </a:rPr>
              <a:t>o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是双射函数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是单射函数，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是满射函数。                        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1217AA6C-362C-5AFF-66A2-380D71B21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42382"/>
      </p:ext>
    </p:ext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A8AAC5-262E-4FFE-88F3-086438B5BAD4}"/>
              </a:ext>
            </a:extLst>
          </p:cNvPr>
          <p:cNvSpPr txBox="1"/>
          <p:nvPr/>
        </p:nvSpPr>
        <p:spPr>
          <a:xfrm>
            <a:off x="1449705" y="1455738"/>
            <a:ext cx="215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逆（反）函数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66FD0-27EA-4EED-B053-7AC3BD43419A}"/>
              </a:ext>
            </a:extLst>
          </p:cNvPr>
          <p:cNvSpPr txBox="1"/>
          <p:nvPr/>
        </p:nvSpPr>
        <p:spPr>
          <a:xfrm>
            <a:off x="1087325" y="2100958"/>
            <a:ext cx="82547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双射函数　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的逆关系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 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是一个从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的双射函数；我们称其为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的逆函数，记为　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。</a:t>
            </a: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3DCB2D-1D52-94D8-C00A-C24DAB809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10852"/>
      </p:ext>
    </p:ext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9F7FA2-4605-4585-A0DC-860AF70326EE}"/>
              </a:ext>
            </a:extLst>
          </p:cNvPr>
          <p:cNvSpPr/>
          <p:nvPr/>
        </p:nvSpPr>
        <p:spPr>
          <a:xfrm>
            <a:off x="3005124" y="1876929"/>
            <a:ext cx="3252814" cy="2103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 </a:t>
            </a:r>
          </a:p>
          <a:p>
            <a:endParaRPr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r>
              <a:rPr lang="en-US" altLang="zh-CN" sz="2800" i="1" baseline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f=I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r>
              <a:rPr lang="en-US" altLang="zh-CN" sz="2800" i="1" baseline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endParaRPr lang="en-US" altLang="zh-CN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)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r>
              <a:rPr lang="en-US" altLang="zh-CN" sz="2800" i="1" baseline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en-US" altLang="zh-CN" sz="2800" i="1" baseline="30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–1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817A45-C655-D500-0FB3-221BB669A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62974"/>
      </p:ext>
    </p:ext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4C03CB-77BA-4F40-A750-F74172745F2D}"/>
              </a:ext>
            </a:extLst>
          </p:cNvPr>
          <p:cNvSpPr txBox="1"/>
          <p:nvPr/>
        </p:nvSpPr>
        <p:spPr>
          <a:xfrm>
            <a:off x="1339107" y="1266738"/>
            <a:ext cx="107211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X→Y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Y→X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左可逆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的，并称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左逆函数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I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右可逆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的，并称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右逆函数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右逆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7F109-00B4-489D-AB2C-E64B06513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56" y="3635525"/>
            <a:ext cx="8023688" cy="3040771"/>
          </a:xfrm>
          <a:prstGeom prst="rect">
            <a:avLst/>
          </a:prstGeom>
        </p:spPr>
      </p:pic>
      <p:sp>
        <p:nvSpPr>
          <p:cNvPr id="4" name="文本框 2">
            <a:extLst>
              <a:ext uri="{FF2B5EF4-FFF2-40B4-BE49-F238E27FC236}">
                <a16:creationId xmlns:a16="http://schemas.microsoft.com/office/drawing/2014/main" id="{19C4BB2B-D8A4-2E18-D709-D21CE23DE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8588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3EE2BA-1F5D-4641-BA3B-072233AE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2" y="1455738"/>
            <a:ext cx="6635692" cy="4828714"/>
          </a:xfrm>
          <a:prstGeom prst="rect">
            <a:avLst/>
          </a:prstGeom>
        </p:spPr>
      </p:pic>
      <p:sp>
        <p:nvSpPr>
          <p:cNvPr id="2" name="文本框 2">
            <a:extLst>
              <a:ext uri="{FF2B5EF4-FFF2-40B4-BE49-F238E27FC236}">
                <a16:creationId xmlns:a16="http://schemas.microsoft.com/office/drawing/2014/main" id="{D750F18C-28B3-2304-7A48-820506779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44278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8F640E-FD01-47C4-B0DE-209FB3488E19}"/>
              </a:ext>
            </a:extLst>
          </p:cNvPr>
          <p:cNvSpPr txBox="1"/>
          <p:nvPr/>
        </p:nvSpPr>
        <p:spPr>
          <a:xfrm>
            <a:off x="1751013" y="902569"/>
            <a:ext cx="6460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偏序关系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74CCA-E6FE-43A5-8B0A-FBA387D8560A}"/>
              </a:ext>
            </a:extLst>
          </p:cNvPr>
          <p:cNvSpPr/>
          <p:nvPr/>
        </p:nvSpPr>
        <p:spPr>
          <a:xfrm>
            <a:off x="1751013" y="1652736"/>
            <a:ext cx="9733514" cy="451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</a:rPr>
              <a:t>偏序关系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</a:rPr>
              <a:t>(Partial Order):</a:t>
            </a: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</a:rPr>
              <a:t>设 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</a:rPr>
              <a:t>R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AA 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且 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A, 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若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是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自反的, 反对称的, 传递的</a:t>
            </a:r>
            <a:endParaRPr lang="zh-CN" altLang="en-US" sz="2800" dirty="0">
              <a:latin typeface="Times New Roman" panose="02020603050405020304" pitchFamily="18" charset="0"/>
              <a:ea typeface="Microsoft YaHei" panose="020B0503020204020204" charset="-122"/>
              <a:cs typeface="Times New Roman" panose="02020603050405020304" pitchFamily="18" charset="0"/>
              <a:sym typeface="Symbol" panose="05050102010706020507" pitchFamily="2" charset="2"/>
            </a:endParaRP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endParaRPr lang="zh-CN" altLang="en-US" sz="2800" dirty="0">
              <a:latin typeface="Times New Roman" panose="02020603050405020304" pitchFamily="18" charset="0"/>
              <a:ea typeface="Microsoft YaHei" panose="020B0503020204020204" charset="-122"/>
              <a:cs typeface="Times New Roman" panose="02020603050405020304" pitchFamily="18" charset="0"/>
              <a:sym typeface="Symbol" panose="05050102010706020507" pitchFamily="2" charset="2"/>
            </a:endParaRP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通常用≼表示偏序关系,读作“小于等于”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; </a:t>
            </a: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endParaRPr lang="zh-CN" altLang="en-US" sz="2800" dirty="0">
              <a:latin typeface="Times New Roman" panose="02020603050405020304" pitchFamily="18" charset="0"/>
              <a:ea typeface="Microsoft YaHei" panose="020B0503020204020204" charset="-122"/>
              <a:cs typeface="Times New Roman" panose="02020603050405020304" pitchFamily="18" charset="0"/>
              <a:sym typeface="Symbol" panose="05050102010706020507" pitchFamily="2" charset="2"/>
            </a:endParaRP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偏序集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(</a:t>
            </a:r>
            <a:r>
              <a:rPr lang="en-US" altLang="x-none" sz="2800" dirty="0" err="1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Poset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, Partial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-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Order Set): &lt;A,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≼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&gt;, 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≼是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上偏序关系</a:t>
            </a: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endParaRPr lang="zh-CN" altLang="en-US" sz="2800" dirty="0">
              <a:latin typeface="Times New Roman" panose="02020603050405020304" pitchFamily="18" charset="0"/>
              <a:ea typeface="Microsoft YaHei" panose="020B0503020204020204" charset="-122"/>
              <a:cs typeface="Times New Roman" panose="02020603050405020304" pitchFamily="18" charset="0"/>
              <a:sym typeface="Symbol" panose="05050102010706020507" pitchFamily="2" charset="2"/>
            </a:endParaRPr>
          </a:p>
          <a:p>
            <a:pPr>
              <a:lnSpc>
                <a:spcPct val="130000"/>
              </a:lnSpc>
              <a:buClr>
                <a:srgbClr val="CC0000"/>
              </a:buClr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</a:rPr>
              <a:t>例:   &lt;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</a:rPr>
              <a:t>A,</a:t>
            </a:r>
            <a:r>
              <a:rPr lang="en-US" altLang="x-none" sz="2800" dirty="0">
                <a:latin typeface="Times New Roman" panose="02020603050405020304" pitchFamily="18" charset="0"/>
                <a:ea typeface="Microsoft YaHei" panose="020B0503020204020204" charset="-122"/>
                <a:cs typeface="Times New Roman" panose="02020603050405020304" pitchFamily="18" charset="0"/>
                <a:sym typeface="Symbol" panose="05050102010706020507" pitchFamily="2" charset="2"/>
              </a:rPr>
              <a:t>&gt;, &lt;A,|&gt;,  &lt;A,&gt;</a:t>
            </a:r>
            <a:endParaRPr lang="zh-CN" altLang="en-US" sz="2800" dirty="0">
              <a:latin typeface="Times New Roman" panose="02020603050405020304" pitchFamily="18" charset="0"/>
              <a:ea typeface="Microsoft YaHei" panose="020B0503020204020204" charset="-122"/>
              <a:cs typeface="Times New Roman" panose="02020603050405020304" pitchFamily="18" charset="0"/>
              <a:sym typeface="Symbol" panose="05050102010706020507" pitchFamily="2" charset="2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60BA9E25-6006-F095-1DCC-9395568B9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19346"/>
      </p:ext>
    </p:ext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F3C28B8-98A7-4BFB-A45E-143223F95CF8}"/>
              </a:ext>
            </a:extLst>
          </p:cNvPr>
          <p:cNvSpPr/>
          <p:nvPr/>
        </p:nvSpPr>
        <p:spPr>
          <a:xfrm>
            <a:off x="1751013" y="874039"/>
            <a:ext cx="8450000" cy="325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≠ Φ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有左逆元</a:t>
            </a:r>
            <a:r>
              <a:rPr lang="zh-CN" altLang="en-US" sz="280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是单射的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有右逆元</a:t>
            </a:r>
            <a:r>
              <a:rPr lang="zh-CN" altLang="en-US" sz="280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是满射的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有左逆元和右逆元，</a:t>
            </a:r>
            <a:r>
              <a:rPr lang="zh-CN" altLang="en-US" sz="280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是双射的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是双射的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的左逆元和右逆元相等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995D70-B620-1303-0FB9-68DA17009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13183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DABB21-37FE-4828-8365-1A4B1498527B}"/>
              </a:ext>
            </a:extLst>
          </p:cNvPr>
          <p:cNvSpPr/>
          <p:nvPr/>
        </p:nvSpPr>
        <p:spPr>
          <a:xfrm>
            <a:off x="1571625" y="2713004"/>
            <a:ext cx="9459985" cy="325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单射，对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中任一元素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，只有唯一的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s-E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2F8305-0068-44A3-8DDD-103E1526CABF}"/>
              </a:ext>
            </a:extLst>
          </p:cNvPr>
          <p:cNvSpPr/>
          <p:nvPr/>
        </p:nvSpPr>
        <p:spPr>
          <a:xfrm>
            <a:off x="1529636" y="1868898"/>
            <a:ext cx="7891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）假设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的左逆元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87750D-BC8C-4BFF-A05D-1B40D4402314}"/>
              </a:ext>
            </a:extLst>
          </p:cNvPr>
          <p:cNvSpPr txBox="1"/>
          <p:nvPr/>
        </p:nvSpPr>
        <p:spPr>
          <a:xfrm>
            <a:off x="1751013" y="889233"/>
            <a:ext cx="169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证明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1D06E4A7-2335-8EDF-5BF9-8FFB346A2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2135"/>
      </p:ext>
    </p:ext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61BBE42-3213-46BA-8163-F29E0ECA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40" y="1908276"/>
            <a:ext cx="9009777" cy="28746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D5ABD6-17D9-4DD6-6234-1ABCFBEC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54006"/>
      </p:ext>
    </p:ext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3009E0D-75CC-4589-B3E8-36E6F4D0C96F}"/>
              </a:ext>
            </a:extLst>
          </p:cNvPr>
          <p:cNvSpPr/>
          <p:nvPr/>
        </p:nvSpPr>
        <p:spPr>
          <a:xfrm>
            <a:off x="1655427" y="1132572"/>
            <a:ext cx="6750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）假设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的右逆元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是满射的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50EFC9-816B-489E-9A7A-551B8FB4B8FD}"/>
              </a:ext>
            </a:extLst>
          </p:cNvPr>
          <p:cNvSpPr txBox="1"/>
          <p:nvPr/>
        </p:nvSpPr>
        <p:spPr>
          <a:xfrm>
            <a:off x="2541863" y="2223083"/>
            <a:ext cx="8405769" cy="196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是满足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的任意一个确定的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s-E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9EEC7DAE-D019-B924-C4B3-2FED2CB3D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354378"/>
      </p:ext>
    </p:ext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02535A1-EE3E-48B3-B59F-0D3608316EFC}"/>
              </a:ext>
            </a:extLst>
          </p:cNvPr>
          <p:cNvSpPr/>
          <p:nvPr/>
        </p:nvSpPr>
        <p:spPr>
          <a:xfrm>
            <a:off x="1873542" y="1939603"/>
            <a:ext cx="6096000" cy="22419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）假定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是双射的具有右逆元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和左逆元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EE0B2F-20A5-DBB8-12F7-8E9D6C858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8500"/>
      </p:ext>
    </p:ext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EB14C9-E6A0-4C82-92FB-7686DCE99CFF}"/>
              </a:ext>
            </a:extLst>
          </p:cNvPr>
          <p:cNvSpPr txBox="1"/>
          <p:nvPr/>
        </p:nvSpPr>
        <p:spPr>
          <a:xfrm>
            <a:off x="1751013" y="1908747"/>
            <a:ext cx="9183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为任一集合，用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#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card 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表示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含有</a:t>
            </a:r>
            <a:r>
              <a:rPr lang="zh-CN" altLang="en-US" sz="28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不同</a:t>
            </a:r>
            <a:r>
              <a:rPr lang="zh-CN" alt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元素的个数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，也称为集合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基数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7F2980-957F-46DB-AC8A-FB6DB419FCD7}"/>
              </a:ext>
            </a:extLst>
          </p:cNvPr>
          <p:cNvSpPr txBox="1"/>
          <p:nvPr/>
        </p:nvSpPr>
        <p:spPr>
          <a:xfrm>
            <a:off x="1751013" y="3510193"/>
            <a:ext cx="6889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无限集合   基数？∞？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5C47D3A8-5CD0-53BC-4CB7-9AFB467C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516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7E5CE42-375F-40C8-A447-C5BE4FE93F1D}"/>
              </a:ext>
            </a:extLst>
          </p:cNvPr>
          <p:cNvGrpSpPr/>
          <p:nvPr/>
        </p:nvGrpSpPr>
        <p:grpSpPr>
          <a:xfrm>
            <a:off x="9149976" y="3972574"/>
            <a:ext cx="1353529" cy="1085530"/>
            <a:chOff x="8518473" y="3429000"/>
            <a:chExt cx="1353529" cy="108553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F3B762B-B8F3-41A9-A70C-11C163916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8473" y="3429000"/>
              <a:ext cx="1353529" cy="1085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5A7B40-9B90-4075-9471-31551598454F}"/>
                </a:ext>
              </a:extLst>
            </p:cNvPr>
            <p:cNvSpPr txBox="1"/>
            <p:nvPr/>
          </p:nvSpPr>
          <p:spPr>
            <a:xfrm>
              <a:off x="8924469" y="3557235"/>
              <a:ext cx="54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？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17831D0-6B56-47E9-BCB4-B73A20EF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23" y="1908747"/>
            <a:ext cx="6299853" cy="4358475"/>
          </a:xfrm>
          <a:prstGeom prst="rect">
            <a:avLst/>
          </a:prstGeom>
        </p:spPr>
      </p:pic>
      <p:sp>
        <p:nvSpPr>
          <p:cNvPr id="2" name="文本框 2">
            <a:extLst>
              <a:ext uri="{FF2B5EF4-FFF2-40B4-BE49-F238E27FC236}">
                <a16:creationId xmlns:a16="http://schemas.microsoft.com/office/drawing/2014/main" id="{7885237C-0C74-106F-BE4B-0F20D58BD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945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9B345-0497-445E-8371-C7C7082D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338" y="4376876"/>
            <a:ext cx="332742" cy="21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00362-C27E-440D-AFD3-06E1B43E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35" y="2782886"/>
            <a:ext cx="878948" cy="64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4DB263-433A-4CF0-B0D9-5E921DC9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04" y="4036957"/>
            <a:ext cx="1037437" cy="1118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1D8DBD-2197-4E2D-BE09-DB973441B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209" y="2410388"/>
            <a:ext cx="1461369" cy="9944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C9558A-16A9-4333-BE5C-91C763881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209" y="3950363"/>
            <a:ext cx="1461368" cy="11066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005AAC-5E61-45BA-8809-A0FC96DF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21" y="2782886"/>
            <a:ext cx="878948" cy="646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036E9A-2127-4758-9AFF-A9123A7E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24" y="4376875"/>
            <a:ext cx="332742" cy="2191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854A3-551E-4E27-8FE5-2227964B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407" y="2782886"/>
            <a:ext cx="878948" cy="6461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40DBF6-B28D-490B-9007-09943C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10" y="4376875"/>
            <a:ext cx="332742" cy="219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4F5394-A746-49E8-A6C7-F32EB1B12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993" y="2782886"/>
            <a:ext cx="1090646" cy="453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38CD14-BC68-4B2F-8026-9CA07AEB8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993" y="4142992"/>
            <a:ext cx="1090646" cy="453038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CB652D68-272C-A030-1695-113BF8BC1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5936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9B345-0497-445E-8371-C7C7082D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023" y="4344594"/>
            <a:ext cx="332742" cy="21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00362-C27E-440D-AFD3-06E1B43E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726" y="2782886"/>
            <a:ext cx="878948" cy="64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4DB263-433A-4CF0-B0D9-5E921DC9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781" y="3896337"/>
            <a:ext cx="1037437" cy="1118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1D8DBD-2197-4E2D-BE09-DB973441B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86" y="2512156"/>
            <a:ext cx="1461369" cy="9944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005AAC-5E61-45BA-8809-A0FC96DF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12" y="2782886"/>
            <a:ext cx="878948" cy="646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036E9A-2127-4758-9AFF-A9123A7E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09" y="4344593"/>
            <a:ext cx="332742" cy="2191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854A3-551E-4E27-8FE5-2227964B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898" y="2782886"/>
            <a:ext cx="878948" cy="6461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40DBF6-B28D-490B-9007-09943C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95" y="4344593"/>
            <a:ext cx="332742" cy="219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4F5394-A746-49E8-A6C7-F32EB1B12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53" y="2860540"/>
            <a:ext cx="1090646" cy="453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38CD14-BC68-4B2F-8026-9CA07AEB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53" y="4180034"/>
            <a:ext cx="1090646" cy="453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FFDB50-3A81-4991-B2F4-0E962A089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702" y="3820522"/>
            <a:ext cx="995338" cy="1193960"/>
          </a:xfrm>
          <a:prstGeom prst="rect">
            <a:avLst/>
          </a:prstGeom>
        </p:spPr>
      </p:pic>
      <p:sp>
        <p:nvSpPr>
          <p:cNvPr id="2" name="文本框 2">
            <a:extLst>
              <a:ext uri="{FF2B5EF4-FFF2-40B4-BE49-F238E27FC236}">
                <a16:creationId xmlns:a16="http://schemas.microsoft.com/office/drawing/2014/main" id="{1F29ADEB-9B02-A40A-3853-A2401C59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8962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9B345-0497-445E-8371-C7C7082D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28" y="4169717"/>
            <a:ext cx="332742" cy="21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00362-C27E-440D-AFD3-06E1B43E9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127" y="2082939"/>
            <a:ext cx="878948" cy="6461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4DB263-433A-4CF0-B0D9-5E921DC9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194" y="3829798"/>
            <a:ext cx="1037437" cy="11181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005AAC-5E61-45BA-8809-A0FC96DF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713" y="2082939"/>
            <a:ext cx="878948" cy="646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036E9A-2127-4758-9AFF-A9123A7E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14" y="4169716"/>
            <a:ext cx="332742" cy="2191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854A3-551E-4E27-8FE5-2227964B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299" y="2082939"/>
            <a:ext cx="878948" cy="6461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540DBF6-B28D-490B-9007-09943C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400" y="4169716"/>
            <a:ext cx="332742" cy="2191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4F5394-A746-49E8-A6C7-F32EB1B12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885" y="2082939"/>
            <a:ext cx="1090646" cy="453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38CD14-BC68-4B2F-8026-9CA07AEB8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883" y="4069002"/>
            <a:ext cx="1090646" cy="4530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2C15F6-7E59-42A3-8C47-704E10DD6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1229" y="1908747"/>
            <a:ext cx="1461369" cy="994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33FB92-5D51-43F0-B10B-5AD1F6B4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899378" y="3311560"/>
            <a:ext cx="1226442" cy="2756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8389A9-5250-4349-8577-5F1E59473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178174" y="3311559"/>
            <a:ext cx="1226442" cy="2756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48E508-64CB-487D-9A0E-BD92EF684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456971" y="3311559"/>
            <a:ext cx="1226442" cy="2756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B15EC7-1F3B-4783-BC1B-68CDC12BE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951402" y="3318931"/>
            <a:ext cx="1226442" cy="275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74F93C-FDEF-43A0-8083-38CC8941D2BC}"/>
              </a:ext>
            </a:extLst>
          </p:cNvPr>
          <p:cNvSpPr txBox="1"/>
          <p:nvPr/>
        </p:nvSpPr>
        <p:spPr>
          <a:xfrm>
            <a:off x="8133194" y="3055803"/>
            <a:ext cx="1107996" cy="6214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000" b="1" dirty="0"/>
              <a:t>=</a:t>
            </a:r>
            <a:endParaRPr lang="zh-CN" altLang="en-US" sz="6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9E1916-D6DE-4637-B6CA-4E65EE8B5457}"/>
              </a:ext>
            </a:extLst>
          </p:cNvPr>
          <p:cNvSpPr txBox="1"/>
          <p:nvPr/>
        </p:nvSpPr>
        <p:spPr>
          <a:xfrm>
            <a:off x="2374774" y="5273336"/>
            <a:ext cx="296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“一一对应”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88CE7D-9660-4B8F-88F6-86A5327507FA}"/>
              </a:ext>
            </a:extLst>
          </p:cNvPr>
          <p:cNvSpPr/>
          <p:nvPr/>
        </p:nvSpPr>
        <p:spPr>
          <a:xfrm>
            <a:off x="5392684" y="5471635"/>
            <a:ext cx="703316" cy="234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C9A49E-716C-48D6-BF18-D702A0C3CD7E}"/>
              </a:ext>
            </a:extLst>
          </p:cNvPr>
          <p:cNvSpPr txBox="1"/>
          <p:nvPr/>
        </p:nvSpPr>
        <p:spPr>
          <a:xfrm>
            <a:off x="6475534" y="5212171"/>
            <a:ext cx="130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双射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8312C849-5A4E-EDCF-EB06-52A8A591A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543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B8381DF-464F-4CF6-BC94-CAF2BEFAD865}"/>
              </a:ext>
            </a:extLst>
          </p:cNvPr>
          <p:cNvSpPr/>
          <p:nvPr/>
        </p:nvSpPr>
        <p:spPr>
          <a:xfrm>
            <a:off x="1571625" y="975607"/>
            <a:ext cx="391485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可比较性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(comparability)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1E6A2-493B-43C7-9A5E-C02A0E12DF56}"/>
              </a:ext>
            </a:extLst>
          </p:cNvPr>
          <p:cNvSpPr/>
          <p:nvPr/>
        </p:nvSpPr>
        <p:spPr>
          <a:xfrm>
            <a:off x="1940653" y="1693157"/>
            <a:ext cx="849525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是偏序集，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中的一对元素。称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是可比较的 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≼ b  b ≼ a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036B9-DD3F-4CD6-9136-A5961ACF4785}"/>
              </a:ext>
            </a:extLst>
          </p:cNvPr>
          <p:cNvSpPr/>
          <p:nvPr/>
        </p:nvSpPr>
        <p:spPr>
          <a:xfrm>
            <a:off x="1751013" y="2574283"/>
            <a:ext cx="9487270" cy="1353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000"/>
              </a:lnSpc>
              <a:buClrTx/>
              <a:buNone/>
            </a:pPr>
            <a:r>
              <a:rPr lang="zh-CN" altLang="en-US" sz="2800" dirty="0">
                <a:solidFill>
                  <a:srgbClr val="CC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覆盖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cover): </a:t>
            </a:r>
          </a:p>
          <a:p>
            <a:pPr>
              <a:lnSpc>
                <a:spcPct val="155000"/>
              </a:lnSpc>
              <a:buClrTx/>
              <a:buNone/>
            </a:pP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覆盖（盖住）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 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x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≺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y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  z( 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zA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  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x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≺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z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≺</a:t>
            </a:r>
            <a:r>
              <a:rPr lang="en-US" altLang="x-none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）</a:t>
            </a:r>
            <a:r>
              <a:rPr lang="en-US" altLang="x-none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2" charset="2"/>
              </a:rPr>
              <a:t> </a:t>
            </a:r>
            <a:endParaRPr lang="zh-CN" altLang="en-US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B6F786-8235-4445-A009-28287ED0831F}"/>
              </a:ext>
            </a:extLst>
          </p:cNvPr>
          <p:cNvSpPr/>
          <p:nvPr/>
        </p:nvSpPr>
        <p:spPr>
          <a:xfrm>
            <a:off x="367533" y="4072355"/>
            <a:ext cx="11208357" cy="260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直接后继　后继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(direct successor, successor)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是一偏序集，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中的一对元素。我们称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的直接后继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ab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b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tA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)(a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=b)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直接后继简称后继；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的后继记作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a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，这时称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的前驱或前趋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(predecessor)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93EEA02F-9D94-EC94-D03F-095C00752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74221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B65DAB-48D4-4403-A682-5A43C35C7495}"/>
              </a:ext>
            </a:extLst>
          </p:cNvPr>
          <p:cNvSpPr txBox="1">
            <a:spLocks noChangeArrowheads="1"/>
          </p:cNvSpPr>
          <p:nvPr/>
        </p:nvSpPr>
        <p:spPr>
          <a:xfrm>
            <a:off x="1429369" y="1908747"/>
            <a:ext cx="9144000" cy="104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为两个集合，如果存在从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双射函数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等势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的，记作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</a:t>
            </a:r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≈ </a:t>
            </a:r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2D032D3-60EB-48DF-B0A0-3300F5EBAB71}"/>
              </a:ext>
            </a:extLst>
          </p:cNvPr>
          <p:cNvSpPr txBox="1">
            <a:spLocks noChangeArrowheads="1"/>
          </p:cNvSpPr>
          <p:nvPr/>
        </p:nvSpPr>
        <p:spPr>
          <a:xfrm>
            <a:off x="1429369" y="4370662"/>
            <a:ext cx="8991600" cy="1043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定理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：设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为任意的集合，则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；⑵  若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 ~ 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；⑶  若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 ~ 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7DE1ED-B646-4769-84CC-2C0BFA3AB28A}"/>
              </a:ext>
            </a:extLst>
          </p:cNvPr>
          <p:cNvSpPr txBox="1"/>
          <p:nvPr/>
        </p:nvSpPr>
        <p:spPr>
          <a:xfrm>
            <a:off x="1429369" y="3399658"/>
            <a:ext cx="10227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160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对于任意的集合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，当且仅当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~ Y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487183CA-D68B-0FD6-ED70-1A95316AA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3522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E8FC45-102D-4D54-A0DF-E15664521014}"/>
              </a:ext>
            </a:extLst>
          </p:cNvPr>
          <p:cNvSpPr txBox="1"/>
          <p:nvPr/>
        </p:nvSpPr>
        <p:spPr>
          <a:xfrm>
            <a:off x="1557638" y="1724081"/>
            <a:ext cx="453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i="1" dirty="0">
                <a:ea typeface="宋体" panose="02010600030101010101" pitchFamily="2" charset="-122"/>
                <a:cs typeface="Times New Roman" panose="02020603050405020304" pitchFamily="18" charset="0"/>
              </a:rPr>
              <a:t>线段上</a:t>
            </a:r>
            <a:r>
              <a:rPr lang="zh-CN" altLang="zh-CN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的点和</a:t>
            </a:r>
            <a:r>
              <a:rPr lang="zh-CN" altLang="zh-CN" i="1" dirty="0">
                <a:ea typeface="宋体" panose="02010600030101010101" pitchFamily="2" charset="-122"/>
                <a:cs typeface="Times New Roman" panose="02020603050405020304" pitchFamily="18" charset="0"/>
              </a:rPr>
              <a:t>直线</a:t>
            </a:r>
            <a:r>
              <a:rPr lang="zh-CN" altLang="zh-CN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上的点</a:t>
            </a:r>
            <a:r>
              <a:rPr lang="zh-CN" altLang="en-US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一样多</a:t>
            </a:r>
            <a:r>
              <a:rPr lang="zh-CN" altLang="en-US" sz="1800" i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”？</a:t>
            </a:r>
            <a:endParaRPr lang="zh-CN" altLang="en-US" i="1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10178A38-BC9C-4537-8296-72E910F260E3}"/>
              </a:ext>
            </a:extLst>
          </p:cNvPr>
          <p:cNvSpPr/>
          <p:nvPr/>
        </p:nvSpPr>
        <p:spPr>
          <a:xfrm>
            <a:off x="6096000" y="1788898"/>
            <a:ext cx="612559" cy="23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7FCF6B-21F0-4EBC-AB82-56223C1EAB86}"/>
              </a:ext>
            </a:extLst>
          </p:cNvPr>
          <p:cNvSpPr txBox="1"/>
          <p:nvPr/>
        </p:nvSpPr>
        <p:spPr>
          <a:xfrm>
            <a:off x="6936109" y="1677913"/>
            <a:ext cx="144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 1]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400386-77BE-4208-9C15-ABC186EC46A6}"/>
              </a:ext>
            </a:extLst>
          </p:cNvPr>
          <p:cNvSpPr txBox="1"/>
          <p:nvPr/>
        </p:nvSpPr>
        <p:spPr>
          <a:xfrm>
            <a:off x="6936109" y="2385247"/>
            <a:ext cx="144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(0, 1)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~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95181A-CFAD-4124-AF66-F99D38D9D166}"/>
              </a:ext>
            </a:extLst>
          </p:cNvPr>
          <p:cNvSpPr txBox="1"/>
          <p:nvPr/>
        </p:nvSpPr>
        <p:spPr>
          <a:xfrm>
            <a:off x="1691807" y="2404264"/>
            <a:ext cx="2043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 1]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~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(0, 1) 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E80511-0F58-433B-A984-8F1AFB90DE22}"/>
              </a:ext>
            </a:extLst>
          </p:cNvPr>
          <p:cNvSpPr txBox="1"/>
          <p:nvPr/>
        </p:nvSpPr>
        <p:spPr>
          <a:xfrm>
            <a:off x="5259149" y="2342443"/>
            <a:ext cx="415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∧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2F3BF-D783-4D45-A364-54A7AA86DDFF}"/>
              </a:ext>
            </a:extLst>
          </p:cNvPr>
          <p:cNvSpPr txBox="1"/>
          <p:nvPr/>
        </p:nvSpPr>
        <p:spPr>
          <a:xfrm>
            <a:off x="6936109" y="2950375"/>
            <a:ext cx="4538362" cy="234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f: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π(2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显然，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是双射函数，因而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(0, 1)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~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1022AE-47F0-497F-A63A-4EA001E55005}"/>
              </a:ext>
            </a:extLst>
          </p:cNvPr>
          <p:cNvSpPr txBox="1"/>
          <p:nvPr/>
        </p:nvSpPr>
        <p:spPr>
          <a:xfrm>
            <a:off x="1426828" y="2950375"/>
            <a:ext cx="4975451" cy="9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f: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1] →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∈[0, 1]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，有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83619-E924-4E49-B4BE-E2BE0621F87E}"/>
              </a:ext>
            </a:extLst>
          </p:cNvPr>
          <p:cNvSpPr txBox="1"/>
          <p:nvPr/>
        </p:nvSpPr>
        <p:spPr>
          <a:xfrm>
            <a:off x="1480441" y="4962540"/>
            <a:ext cx="741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4">
                <a:extLst>
                  <a:ext uri="{FF2B5EF4-FFF2-40B4-BE49-F238E27FC236}">
                    <a16:creationId xmlns:a16="http://schemas.microsoft.com/office/drawing/2014/main" id="{44863C43-AA15-40B4-B208-060C42537F6A}"/>
                  </a:ext>
                </a:extLst>
              </p:cNvPr>
              <p:cNvSpPr txBox="1"/>
              <p:nvPr/>
            </p:nvSpPr>
            <p:spPr bwMode="auto">
              <a:xfrm>
                <a:off x="2221782" y="4146905"/>
                <a:ext cx="2683492" cy="2111852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5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=0</m:t>
                                            </m:r>
                                          </m:e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5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e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zh-CN" altLang="en-US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en-US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zh-CN" altLang="en-US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zh-CN" altLang="en-US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p>
                                                      </m:sSup>
                                                    </m:den>
                                                  </m:f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≥1</m:t>
                                                  </m:r>
                                                </m:e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5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其它</m:t>
                                            </m:r>
                                          </m:e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Object 4">
                <a:extLst>
                  <a:ext uri="{FF2B5EF4-FFF2-40B4-BE49-F238E27FC236}">
                    <a16:creationId xmlns:a16="http://schemas.microsoft.com/office/drawing/2014/main" id="{44863C43-AA15-40B4-B208-060C4253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1782" y="4146905"/>
                <a:ext cx="2683492" cy="2111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33B27AA-2691-0D69-4B94-BD42EC905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0324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12" grpId="0"/>
      <p:bldP spid="13" grpId="0"/>
      <p:bldP spid="14" grpId="0"/>
      <p:bldP spid="16" grpId="0"/>
      <p:bldP spid="18" grpId="0"/>
      <p:bldP spid="20" grpId="0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7D51A076-D4BC-4148-A4A8-A0AC30C8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07" y="2130052"/>
            <a:ext cx="8839200" cy="13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={0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-1}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∅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或与某个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等势，则称集合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有限集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，否则称集合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无限集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27CD0F-CABE-40F8-A2D9-16209C44FBF3}"/>
              </a:ext>
            </a:extLst>
          </p:cNvPr>
          <p:cNvSpPr txBox="1"/>
          <p:nvPr/>
        </p:nvSpPr>
        <p:spPr>
          <a:xfrm>
            <a:off x="1691807" y="3694847"/>
            <a:ext cx="8428737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对于任意有限集合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等势的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所对应的唯一的自然数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的基数，记作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69FE8E1-028F-6D95-3E4D-0B66BE669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3475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E971B4-B940-469F-8687-877D96CA200C}"/>
              </a:ext>
            </a:extLst>
          </p:cNvPr>
          <p:cNvSpPr txBox="1"/>
          <p:nvPr/>
        </p:nvSpPr>
        <p:spPr>
          <a:xfrm>
            <a:off x="1487555" y="1908747"/>
            <a:ext cx="7958220" cy="128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凡是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与自然数集合</a:t>
            </a:r>
            <a:r>
              <a:rPr lang="en-US" altLang="zh-CN" sz="2800" i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u="sng" dirty="0">
                <a:latin typeface="宋体" panose="02010600030101010101" pitchFamily="2" charset="-122"/>
                <a:ea typeface="宋体" panose="02010600030101010101" pitchFamily="2" charset="-122"/>
              </a:rPr>
              <a:t>等势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的集合，称为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可数集合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除此以外的</a:t>
            </a:r>
            <a:r>
              <a:rPr lang="zh-CN" alt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无限集合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称为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不可数集合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AB7FF3-0F5A-44DE-9576-47705AACC21E}"/>
              </a:ext>
            </a:extLst>
          </p:cNvPr>
          <p:cNvSpPr txBox="1"/>
          <p:nvPr/>
        </p:nvSpPr>
        <p:spPr>
          <a:xfrm>
            <a:off x="1487555" y="3702889"/>
            <a:ext cx="9410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对于自然数集合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ℵ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 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（读作</a:t>
            </a:r>
            <a:r>
              <a:rPr lang="zh-CN" altLang="en-US" sz="28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阿列夫零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BEB03E-D9DE-4063-889A-18306EAC619A}"/>
              </a:ext>
            </a:extLst>
          </p:cNvPr>
          <p:cNvSpPr txBox="1"/>
          <p:nvPr/>
        </p:nvSpPr>
        <p:spPr>
          <a:xfrm>
            <a:off x="1487555" y="4626173"/>
            <a:ext cx="8637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对于实数集合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，规定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ℵ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 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（读作</a:t>
            </a:r>
            <a:r>
              <a:rPr lang="zh-CN" altLang="en-US" sz="28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阿列夫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0C87C0-0AA0-E9F9-530D-6D20ED606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3807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D87AD-7CB0-4A6B-B2FF-9E8E5D33EED8}"/>
              </a:ext>
            </a:extLst>
          </p:cNvPr>
          <p:cNvSpPr txBox="1"/>
          <p:nvPr/>
        </p:nvSpPr>
        <p:spPr>
          <a:xfrm>
            <a:off x="1691807" y="1031080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D8646F-C0A9-43C9-8088-40B7529A762B}"/>
              </a:ext>
            </a:extLst>
          </p:cNvPr>
          <p:cNvSpPr txBox="1"/>
          <p:nvPr/>
        </p:nvSpPr>
        <p:spPr>
          <a:xfrm>
            <a:off x="3022107" y="1712642"/>
            <a:ext cx="6147786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…}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…}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是素数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均为可数集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69BBEE-1A98-4EEA-B605-46BE1D51808D}"/>
              </a:ext>
            </a:extLst>
          </p:cNvPr>
          <p:cNvSpPr txBox="1"/>
          <p:nvPr/>
        </p:nvSpPr>
        <p:spPr>
          <a:xfrm>
            <a:off x="2657012" y="4051389"/>
            <a:ext cx="6877975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集合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可数集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的充分必要条件是可以排列成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的形式。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C336AA-9B83-47AC-BC9C-9D2C0718A13B}"/>
              </a:ext>
            </a:extLst>
          </p:cNvPr>
          <p:cNvSpPr txBox="1"/>
          <p:nvPr/>
        </p:nvSpPr>
        <p:spPr>
          <a:xfrm>
            <a:off x="3819857" y="5461606"/>
            <a:ext cx="329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“可数” 即“可列”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E4E78323-C65F-627B-5859-D58C8762E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6125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0FD3E5-5BB1-406C-9F8C-68F8BED8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571" y="1635241"/>
            <a:ext cx="6123811" cy="46743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B6F7BF-2040-8E7F-7D99-B4BE4F7ED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6260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C1A198-FF0D-4DE5-B4E5-3EF2B5DFE0E4}"/>
              </a:ext>
            </a:extLst>
          </p:cNvPr>
          <p:cNvSpPr/>
          <p:nvPr/>
        </p:nvSpPr>
        <p:spPr>
          <a:xfrm>
            <a:off x="2200712" y="1591574"/>
            <a:ext cx="92502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通常用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Hasse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图表示半序关系。偏序集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Hasse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图是一个图 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800" baseline="-25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=(V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baseline="-250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,E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是结点集；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={(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a,b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aA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bA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a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bb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是边集。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在画法上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我们规定：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(1)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结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画在结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上方；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不画边的方向。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FA1F24-64FB-4054-9D30-50A93E79A9E8}"/>
              </a:ext>
            </a:extLst>
          </p:cNvPr>
          <p:cNvSpPr/>
          <p:nvPr/>
        </p:nvSpPr>
        <p:spPr>
          <a:xfrm>
            <a:off x="1751013" y="867322"/>
            <a:ext cx="56845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sym typeface="Symbol" panose="05050102010706020507" pitchFamily="18" charset="2"/>
              </a:rPr>
              <a:t>偏序集的表示法</a:t>
            </a:r>
            <a:r>
              <a:rPr lang="en-US" altLang="zh-CN" sz="2800" b="1" dirty="0">
                <a:solidFill>
                  <a:srgbClr val="C00000"/>
                </a:solidFill>
                <a:sym typeface="Symbol" panose="05050102010706020507" pitchFamily="18" charset="2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sym typeface="Symbol" panose="05050102010706020507" pitchFamily="18" charset="2"/>
              </a:rPr>
              <a:t>哈斯图</a:t>
            </a:r>
            <a:r>
              <a:rPr lang="en-US" altLang="zh-CN" sz="2800" b="1" dirty="0">
                <a:solidFill>
                  <a:srgbClr val="C0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 b="1" dirty="0" err="1">
                <a:solidFill>
                  <a:srgbClr val="C00000"/>
                </a:solidFill>
                <a:sym typeface="Symbol" panose="05050102010706020507" pitchFamily="18" charset="2"/>
              </a:rPr>
              <a:t>Hasse</a:t>
            </a:r>
            <a:r>
              <a:rPr lang="en-US" altLang="zh-CN" sz="2800" b="1" dirty="0">
                <a:solidFill>
                  <a:srgbClr val="C00000"/>
                </a:solidFill>
                <a:sym typeface="Symbol" panose="05050102010706020507" pitchFamily="18" charset="2"/>
              </a:rPr>
              <a:t>)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DD58F2-4920-433C-A37C-D8C8F6A4841E}"/>
              </a:ext>
            </a:extLst>
          </p:cNvPr>
          <p:cNvSpPr/>
          <p:nvPr/>
        </p:nvSpPr>
        <p:spPr>
          <a:xfrm>
            <a:off x="2385270" y="490114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ea typeface="楷体_GB2312" pitchFamily="49" charset="-122"/>
              </a:rPr>
              <a:t>与关系图相比， </a:t>
            </a:r>
            <a:r>
              <a:rPr lang="en-US" altLang="zh-CN" sz="2800" dirty="0" err="1">
                <a:ea typeface="仿宋_GB2312" pitchFamily="49" charset="-122"/>
              </a:rPr>
              <a:t>Hasse</a:t>
            </a:r>
            <a:r>
              <a:rPr lang="zh-CN" altLang="en-US" sz="2800" dirty="0">
                <a:ea typeface="楷体_GB2312" pitchFamily="49" charset="-122"/>
              </a:rPr>
              <a:t>图</a:t>
            </a:r>
          </a:p>
          <a:p>
            <a:r>
              <a:rPr lang="zh-CN" altLang="en-US" sz="2800" dirty="0">
                <a:ea typeface="楷体_GB2312" pitchFamily="49" charset="-122"/>
              </a:rPr>
              <a:t>     </a:t>
            </a: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ea typeface="楷体_GB2312" pitchFamily="49" charset="-122"/>
              </a:rPr>
              <a:t>省略了自反性的边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zh-CN" altLang="en-US" sz="2800" dirty="0">
                <a:ea typeface="楷体_GB2312" pitchFamily="49" charset="-122"/>
              </a:rPr>
              <a:t>圈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；</a:t>
            </a:r>
          </a:p>
          <a:p>
            <a:r>
              <a:rPr lang="zh-CN" altLang="en-US" sz="2800" dirty="0">
                <a:ea typeface="楷体_GB2312" pitchFamily="49" charset="-122"/>
              </a:rPr>
              <a:t>     </a:t>
            </a: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ea typeface="楷体_GB2312" pitchFamily="49" charset="-122"/>
              </a:rPr>
              <a:t>省略了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zh-CN" altLang="en-US" sz="2800" dirty="0">
                <a:ea typeface="楷体_GB2312" pitchFamily="49" charset="-122"/>
              </a:rPr>
              <a:t>反对称性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方向；</a:t>
            </a:r>
          </a:p>
          <a:p>
            <a:r>
              <a:rPr lang="zh-CN" altLang="en-US" sz="2800" dirty="0">
                <a:sym typeface="Symbol" panose="05050102010706020507" pitchFamily="18" charset="2"/>
              </a:rPr>
              <a:t>     </a:t>
            </a:r>
            <a:r>
              <a:rPr lang="zh-CN" altLang="en-US" sz="2800" dirty="0">
                <a:ea typeface="楷体_GB2312" pitchFamily="49" charset="-122"/>
              </a:rPr>
              <a:t>省略了传递性的边</a:t>
            </a:r>
            <a:endParaRPr lang="zh-CN" altLang="en-US" sz="2800" dirty="0"/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D784B141-9C44-8748-BFE7-B7A53555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3044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内容占位符 109570">
            <a:extLst>
              <a:ext uri="{FF2B5EF4-FFF2-40B4-BE49-F238E27FC236}">
                <a16:creationId xmlns:a16="http://schemas.microsoft.com/office/drawing/2014/main" id="{7E1FB57D-749F-4314-9A37-5AD22E9B7B90}"/>
              </a:ext>
            </a:extLst>
          </p:cNvPr>
          <p:cNvSpPr txBox="1">
            <a:spLocks/>
          </p:cNvSpPr>
          <p:nvPr/>
        </p:nvSpPr>
        <p:spPr>
          <a:xfrm>
            <a:off x="2707358" y="738188"/>
            <a:ext cx="8378825" cy="457835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偏序集中的</a:t>
            </a: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特殊元素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设&lt;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A,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≼&gt;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为偏序集,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BA, </a:t>
            </a:r>
            <a:r>
              <a:rPr lang="en-US" altLang="x-none" sz="2400" dirty="0" err="1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yB</a:t>
            </a:r>
            <a:endParaRPr lang="en-US" altLang="x-none" sz="2400" dirty="0">
              <a:solidFill>
                <a:srgbClr val="3333FF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最大元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(maximum/greatest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的最大元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x≼y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)</a:t>
            </a:r>
            <a:endParaRPr lang="zh-CN" altLang="en-US" sz="24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最小元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(minimum/least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的最小元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y≼x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)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极大元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(maximal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的极大元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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y≼x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x=y )</a:t>
            </a:r>
            <a:endParaRPr lang="zh-CN" altLang="en-US" sz="24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极小元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(minimal element):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    y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</a:rPr>
              <a:t>的极小元 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xB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 </a:t>
            </a:r>
            <a:r>
              <a:rPr lang="en-US" altLang="x-none" sz="2400" dirty="0" err="1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x≼y</a:t>
            </a:r>
            <a:r>
              <a:rPr lang="en-US" altLang="x-none" sz="24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 x=y )</a:t>
            </a:r>
            <a:endParaRPr lang="zh-CN" altLang="en-US" sz="24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E90B04E-8E49-74B0-EA3F-8FC0EB0AA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73663"/>
      </p:ext>
    </p:ext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112642">
            <a:extLst>
              <a:ext uri="{FF2B5EF4-FFF2-40B4-BE49-F238E27FC236}">
                <a16:creationId xmlns:a16="http://schemas.microsoft.com/office/drawing/2014/main" id="{657B8CD3-32C8-43FF-B131-9D2F85B42F05}"/>
              </a:ext>
            </a:extLst>
          </p:cNvPr>
          <p:cNvSpPr txBox="1">
            <a:spLocks/>
          </p:cNvSpPr>
          <p:nvPr/>
        </p:nvSpPr>
        <p:spPr>
          <a:xfrm>
            <a:off x="1331564" y="861648"/>
            <a:ext cx="10790528" cy="45259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设&lt;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A,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≼&gt;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为偏序集,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BA, </a:t>
            </a:r>
            <a:r>
              <a:rPr lang="en-US" altLang="x-none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yA</a:t>
            </a:r>
            <a:endParaRPr lang="en-US" altLang="x-none">
              <a:solidFill>
                <a:srgbClr val="3333FF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上界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(upper bound): 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的上界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xB  x≼y )</a:t>
            </a:r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下界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(lower bound): 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的下界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x( xB  y≼x )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最小上界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(least upper bound, lub): 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  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	设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 = { y |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的上界 },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的最小元称为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最小上界, 或上确界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.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C0000"/>
                </a:solidFill>
                <a:latin typeface="Microsoft YaHei" panose="020B0503020204020204" charset="-122"/>
                <a:ea typeface="Microsoft YaHei" panose="020B0503020204020204" charset="-122"/>
              </a:rPr>
              <a:t>最大下界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(greatest lower bound, glb):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   设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 = { y | y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是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的下界 }, 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C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的最大元称为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B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的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最大下界, 或下确界</a:t>
            </a:r>
            <a:r>
              <a:rPr lang="en-US" altLang="x-none">
                <a:latin typeface="Microsoft YaHei" panose="020B0503020204020204" charset="-122"/>
                <a:ea typeface="Microsoft YaHei" panose="020B0503020204020204" charset="-122"/>
              </a:rPr>
              <a:t>.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D295B741-053F-CAC7-3D4D-165CC343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82848"/>
      </p:ext>
    </p:ext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69D8D1-80EB-44BD-ADFD-33AE0ED1F209}"/>
              </a:ext>
            </a:extLst>
          </p:cNvPr>
          <p:cNvSpPr/>
          <p:nvPr/>
        </p:nvSpPr>
        <p:spPr>
          <a:xfrm>
            <a:off x="1571625" y="1063772"/>
            <a:ext cx="833433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全序关系  线性序  链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(total order, linear order , chain)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511C6D-1CAA-43C6-990C-3066E1876822}"/>
              </a:ext>
            </a:extLst>
          </p:cNvPr>
          <p:cNvSpPr/>
          <p:nvPr/>
        </p:nvSpPr>
        <p:spPr>
          <a:xfrm>
            <a:off x="1423841" y="1610971"/>
            <a:ext cx="9834185" cy="262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是一偏序集。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上的全序关系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≼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满足全可比较性：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　   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aA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bA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)(a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 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a)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　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　这时，我们简称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是全序或线性序；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≼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是一全序集。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7C235-8671-4E71-9B9B-4FDF1C02258B}"/>
              </a:ext>
            </a:extLst>
          </p:cNvPr>
          <p:cNvSpPr/>
          <p:nvPr/>
        </p:nvSpPr>
        <p:spPr>
          <a:xfrm>
            <a:off x="1647038" y="4826603"/>
            <a:ext cx="9157981" cy="131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indent="-344805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链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的一个子集，它的任意两个元素都可比。</a:t>
            </a:r>
          </a:p>
          <a:p>
            <a:pPr marL="1905" indent="-344805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反链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的一个子集，它的任意两个元素都不可比。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E2C71B44-FEA3-B075-7CC0-3C3BBA545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42962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50C102A-945D-44DD-937B-C118BAFB194D}"/>
              </a:ext>
            </a:extLst>
          </p:cNvPr>
          <p:cNvSpPr txBox="1">
            <a:spLocks noChangeArrowheads="1"/>
          </p:cNvSpPr>
          <p:nvPr/>
        </p:nvSpPr>
        <p:spPr>
          <a:xfrm>
            <a:off x="1751013" y="738188"/>
            <a:ext cx="8064500" cy="45862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,≤&gt;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是一偏序集，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的任何一个非空子集都有最小元素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，则称“≤”为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良序关系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，简称良序，此时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,≤&gt;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称为良序集。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从定义可以看出：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是良序关系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是偏序关系和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的任何非空子集都有最小元；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）良序关系一定是偏序关系，反之则不然；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）良序关系一定是全序关系，反之则不然。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8912DD84-6D6A-63BD-B012-6874BC7BB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02834"/>
      </p:ext>
    </p:extLst>
  </p:cSld>
  <p:clrMapOvr>
    <a:masterClrMapping/>
  </p:clrMapOvr>
  <p:transition spd="slow" advTm="0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2433</TotalTime>
  <Words>3624</Words>
  <Application>Microsoft Office PowerPoint</Application>
  <PresentationFormat>宽屏</PresentationFormat>
  <Paragraphs>339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等线</vt:lpstr>
      <vt:lpstr>等线 Light</vt:lpstr>
      <vt:lpstr>仿宋_GB2312</vt:lpstr>
      <vt:lpstr>KaiTi</vt:lpstr>
      <vt:lpstr>楷体_GB2312</vt:lpstr>
      <vt:lpstr>宋体</vt:lpstr>
      <vt:lpstr>Microsoft YaHei</vt:lpstr>
      <vt:lpstr>Microsoft YaHei Light</vt:lpstr>
      <vt:lpstr>Arial</vt:lpstr>
      <vt:lpstr>Arial Black</vt:lpstr>
      <vt:lpstr>Cambria Math</vt:lpstr>
      <vt:lpstr>Lucida Handwriting</vt:lpstr>
      <vt:lpstr>Segoe UI Semibold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wyq</dc:creator>
  <cp:lastModifiedBy>y z</cp:lastModifiedBy>
  <cp:revision>36</cp:revision>
  <dcterms:created xsi:type="dcterms:W3CDTF">2021-11-05T13:12:46Z</dcterms:created>
  <dcterms:modified xsi:type="dcterms:W3CDTF">2025-12-01T03:38:49Z</dcterms:modified>
</cp:coreProperties>
</file>